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99" r:id="rId2"/>
    <p:sldId id="298" r:id="rId3"/>
    <p:sldId id="261" r:id="rId4"/>
    <p:sldId id="289" r:id="rId5"/>
    <p:sldId id="262" r:id="rId6"/>
    <p:sldId id="263" r:id="rId7"/>
    <p:sldId id="264" r:id="rId8"/>
    <p:sldId id="265" r:id="rId9"/>
    <p:sldId id="266" r:id="rId10"/>
    <p:sldId id="281" r:id="rId11"/>
    <p:sldId id="267" r:id="rId12"/>
    <p:sldId id="269" r:id="rId13"/>
    <p:sldId id="270" r:id="rId14"/>
    <p:sldId id="271" r:id="rId15"/>
    <p:sldId id="272" r:id="rId16"/>
    <p:sldId id="273" r:id="rId17"/>
    <p:sldId id="274" r:id="rId18"/>
    <p:sldId id="275" r:id="rId19"/>
    <p:sldId id="276" r:id="rId20"/>
    <p:sldId id="278" r:id="rId21"/>
    <p:sldId id="277" r:id="rId22"/>
    <p:sldId id="268" r:id="rId23"/>
    <p:sldId id="280" r:id="rId24"/>
    <p:sldId id="282" r:id="rId25"/>
    <p:sldId id="283" r:id="rId26"/>
    <p:sldId id="284" r:id="rId27"/>
    <p:sldId id="285" r:id="rId28"/>
    <p:sldId id="296" r:id="rId29"/>
    <p:sldId id="295" r:id="rId30"/>
    <p:sldId id="291" r:id="rId31"/>
    <p:sldId id="287" r:id="rId32"/>
    <p:sldId id="297" r:id="rId33"/>
    <p:sldId id="293" r:id="rId34"/>
    <p:sldId id="294"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868CB-E82D-4390-B019-738FA4B691B3}" type="datetimeFigureOut">
              <a:rPr lang="en-US" smtClean="0"/>
              <a:t>10/28/2016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EACB0-0B42-41EC-BE17-1BE7EB9462F7}" type="slidenum">
              <a:rPr lang="en-US" smtClean="0"/>
              <a:t>‹#›</a:t>
            </a:fld>
            <a:endParaRPr lang="en-US"/>
          </a:p>
        </p:txBody>
      </p:sp>
    </p:spTree>
    <p:extLst>
      <p:ext uri="{BB962C8B-B14F-4D97-AF65-F5344CB8AC3E}">
        <p14:creationId xmlns:p14="http://schemas.microsoft.com/office/powerpoint/2010/main" val="240343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EACB0-0B42-41EC-BE17-1BE7EB9462F7}" type="slidenum">
              <a:rPr lang="en-US" smtClean="0"/>
              <a:t>24</a:t>
            </a:fld>
            <a:endParaRPr lang="en-US"/>
          </a:p>
        </p:txBody>
      </p:sp>
    </p:spTree>
    <p:extLst>
      <p:ext uri="{BB962C8B-B14F-4D97-AF65-F5344CB8AC3E}">
        <p14:creationId xmlns:p14="http://schemas.microsoft.com/office/powerpoint/2010/main" val="2566769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32.jpg"/><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36.jpe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image" Target="../media/image38.jp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image" Target="../media/image40.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4" cstate="print">
            <a:lum bright="6000" contrast="18000"/>
          </a:blip>
          <a:srcRect/>
          <a:stretch>
            <a:fillRect/>
          </a:stretch>
        </p:blipFill>
        <p:spPr bwMode="auto">
          <a:xfrm>
            <a:off x="659487" y="681600"/>
            <a:ext cx="3720067" cy="5490600"/>
          </a:xfrm>
          <a:prstGeom prst="rect">
            <a:avLst/>
          </a:prstGeom>
          <a:noFill/>
          <a:ln w="9525" algn="in">
            <a:noFill/>
            <a:miter lim="800000"/>
            <a:headEnd/>
            <a:tailEnd/>
          </a:ln>
          <a:effectLst/>
        </p:spPr>
      </p:pic>
      <p:sp>
        <p:nvSpPr>
          <p:cNvPr id="148" name="Round Diagonal Corner Rectangle 1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ound Diagonal Corner Rectangle 1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Round Diagonal Corner Rectangle 1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Round Diagonal Corner Rectangle 150"/>
          <p:cNvSpPr/>
          <p:nvPr/>
        </p:nvSpPr>
        <p:spPr>
          <a:xfrm>
            <a:off x="-4549"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Flowchart: Connector 1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Flowchart: Connector 1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Flowchart: Connector 1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Flowchart: Connector 1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Flowchart: Connector 1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Flowchart: Connector 1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Flowchart: Connector 1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Flowchart: Connector 1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0" name="Flowchart: Connector 1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Flowchart: Connector 1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Flowchart: Connector 1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Flowchart: Connector 1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Flowchart: Connector 1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Flowchart: Connector 1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Flowchart: Connector 1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Flowchart: Connector 1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Flowchart: Connector 1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Flowchart: Connector 1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Flowchart: Connector 1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Flowchart: Connector 1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lowchart: Connector 1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Flowchart: Connector 1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lowchart: Connector 1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Flowchart: Connector 1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Flowchart: Connector 1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Flowchart: Connector 1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lowchart: Connector 1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Flowchart: Connector 1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lowchart: Connector 1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Flowchart: Connector 1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Flowchart: Connector 1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Flowchart: Connector 1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Flowchart: Connector 1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Flowchart: Connector 1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lowchart: Connector 1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lowchart: Connector 1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lowchart: Connector 1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lowchart: Connector 1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Flowchart: Connector 1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Flowchart: Connector 1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lowchart: Connector 1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lowchart: Connector 1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lowchart: Connector 1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lowchart: Connector 1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1"/>
          <p:cNvSpPr>
            <a:spLocks noGrp="1" noChangeArrowheads="1"/>
          </p:cNvSpPr>
          <p:nvPr>
            <p:ph type="ctrTitle"/>
          </p:nvPr>
        </p:nvSpPr>
        <p:spPr bwMode="auto">
          <a:xfrm>
            <a:off x="4406346" y="1419236"/>
            <a:ext cx="389993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altLang="en-US" sz="1800" b="1" dirty="0" err="1" smtClean="0">
                <a:latin typeface="Heiltsuk Doulos" panose="00000400000000000000" pitchFamily="2" charset="0"/>
              </a:rPr>
              <a:t>Háiæzaqv</a:t>
            </a:r>
            <a:r>
              <a:rPr lang="en-US" altLang="en-US" sz="1800" b="1" dirty="0" smtClean="0">
                <a:latin typeface="Heiltsuk Doulos" panose="00000400000000000000" pitchFamily="2" charset="0"/>
              </a:rPr>
              <a:t> </a:t>
            </a:r>
            <a:r>
              <a:rPr lang="en-US" altLang="en-US" sz="1800" b="1" dirty="0">
                <a:latin typeface="Heiltsuk Doulos" panose="00000400000000000000" pitchFamily="2" charset="0"/>
              </a:rPr>
              <a:t>traditional </a:t>
            </a:r>
            <a:r>
              <a:rPr lang="en-US" altLang="en-US" sz="1800" b="1" dirty="0" smtClean="0">
                <a:latin typeface="Heiltsuk Doulos" panose="00000400000000000000" pitchFamily="2" charset="0"/>
              </a:rPr>
              <a:t>territory is </a:t>
            </a:r>
            <a:r>
              <a:rPr lang="en-US" altLang="en-US" sz="1800" b="1" dirty="0" smtClean="0">
                <a:solidFill>
                  <a:srgbClr val="FF0000"/>
                </a:solidFill>
                <a:latin typeface="Heiltsuk Doulos" panose="00000400000000000000" pitchFamily="2" charset="0"/>
              </a:rPr>
              <a:t> </a:t>
            </a:r>
            <a:r>
              <a:rPr lang="en-US" altLang="en-US" sz="1800" b="1" dirty="0" smtClean="0">
                <a:latin typeface="Heiltsuk Doulos" panose="00000400000000000000" pitchFamily="2" charset="0"/>
              </a:rPr>
              <a:t>35553 square kilometers </a:t>
            </a:r>
            <a:r>
              <a:rPr lang="en-US" altLang="en-US" sz="1800" b="1" dirty="0">
                <a:latin typeface="Heiltsuk Doulos" panose="00000400000000000000" pitchFamily="2" charset="0"/>
              </a:rPr>
              <a:t>of land </a:t>
            </a:r>
            <a:r>
              <a:rPr lang="en-US" altLang="en-US" sz="1800" b="1" dirty="0" smtClean="0">
                <a:latin typeface="Heiltsuk Doulos" panose="00000400000000000000" pitchFamily="2" charset="0"/>
              </a:rPr>
              <a:t>and </a:t>
            </a:r>
            <a:r>
              <a:rPr lang="en-US" altLang="en-US" sz="1800" b="1" dirty="0">
                <a:latin typeface="Heiltsuk Doulos" panose="00000400000000000000" pitchFamily="2" charset="0"/>
              </a:rPr>
              <a:t>sea </a:t>
            </a:r>
            <a:r>
              <a:rPr lang="en-US" altLang="en-US" sz="1800" b="1" dirty="0" smtClean="0">
                <a:latin typeface="Heiltsuk Doulos" panose="00000400000000000000" pitchFamily="2" charset="0"/>
              </a:rPr>
              <a:t>extending  </a:t>
            </a:r>
            <a:r>
              <a:rPr lang="en-US" altLang="en-US" sz="1800" b="1" dirty="0">
                <a:latin typeface="Heiltsuk Doulos" panose="00000400000000000000" pitchFamily="2" charset="0"/>
              </a:rPr>
              <a:t>from the southern tip of </a:t>
            </a:r>
            <a:r>
              <a:rPr lang="en-US" altLang="en-US" sz="1800" b="1" dirty="0" smtClean="0">
                <a:latin typeface="Heiltsuk Doulos" panose="00000400000000000000" pitchFamily="2" charset="0"/>
              </a:rPr>
              <a:t>Calvert Island</a:t>
            </a:r>
            <a:r>
              <a:rPr lang="en-US" altLang="en-US" sz="1800" b="1" dirty="0">
                <a:latin typeface="Heiltsuk Doulos" panose="00000400000000000000" pitchFamily="2" charset="0"/>
              </a:rPr>
              <a:t>, up to Dean Channel and </a:t>
            </a:r>
            <a:r>
              <a:rPr lang="en-US" altLang="en-US" sz="1800" b="1" dirty="0" smtClean="0">
                <a:latin typeface="Heiltsuk Doulos" panose="00000400000000000000" pitchFamily="2" charset="0"/>
              </a:rPr>
              <a:t>Burke Channels </a:t>
            </a:r>
            <a:r>
              <a:rPr lang="en-US" altLang="en-US" sz="1800" b="1" dirty="0">
                <a:latin typeface="Heiltsuk Doulos" panose="00000400000000000000" pitchFamily="2" charset="0"/>
              </a:rPr>
              <a:t>as far as </a:t>
            </a:r>
            <a:r>
              <a:rPr lang="en-US" altLang="en-US" sz="1800" b="1" dirty="0" err="1">
                <a:latin typeface="Heiltsuk Doulos" panose="00000400000000000000" pitchFamily="2" charset="0"/>
              </a:rPr>
              <a:t>Kimsquit</a:t>
            </a:r>
            <a:r>
              <a:rPr lang="en-US" altLang="en-US" sz="1800" b="1" dirty="0">
                <a:latin typeface="Heiltsuk Doulos" panose="00000400000000000000" pitchFamily="2" charset="0"/>
              </a:rPr>
              <a:t> and the </a:t>
            </a:r>
            <a:r>
              <a:rPr lang="en-US" altLang="en-US" sz="1800" b="1" dirty="0" smtClean="0">
                <a:latin typeface="Heiltsuk Doulos" panose="00000400000000000000" pitchFamily="2" charset="0"/>
              </a:rPr>
              <a:t>head of </a:t>
            </a:r>
            <a:r>
              <a:rPr lang="en-US" altLang="en-US" sz="1800" b="1" dirty="0">
                <a:latin typeface="Heiltsuk Doulos" panose="00000400000000000000" pitchFamily="2" charset="0"/>
              </a:rPr>
              <a:t>Dean Channel to the northeast, and </a:t>
            </a:r>
            <a:r>
              <a:rPr lang="en-US" altLang="en-US" sz="1800" b="1" dirty="0" smtClean="0">
                <a:latin typeface="Heiltsuk Doulos" panose="00000400000000000000" pitchFamily="2" charset="0"/>
              </a:rPr>
              <a:t>up to </a:t>
            </a:r>
            <a:r>
              <a:rPr lang="en-US" altLang="en-US" sz="1800" b="1" dirty="0">
                <a:latin typeface="Heiltsuk Doulos" panose="00000400000000000000" pitchFamily="2" charset="0"/>
              </a:rPr>
              <a:t>Mathieson </a:t>
            </a:r>
            <a:r>
              <a:rPr lang="en-US" altLang="en-US" sz="1800" b="1" dirty="0" smtClean="0">
                <a:latin typeface="Heiltsuk Doulos" panose="00000400000000000000" pitchFamily="2" charset="0"/>
              </a:rPr>
              <a:t>Finlayson </a:t>
            </a:r>
            <a:r>
              <a:rPr lang="en-US" altLang="en-US" sz="1800" b="1" dirty="0">
                <a:latin typeface="Heiltsuk Doulos" panose="00000400000000000000" pitchFamily="2" charset="0"/>
              </a:rPr>
              <a:t>Channels to </a:t>
            </a:r>
            <a:r>
              <a:rPr lang="en-US" altLang="en-US" sz="1800" b="1" dirty="0" smtClean="0">
                <a:latin typeface="Heiltsuk Doulos" panose="00000400000000000000" pitchFamily="2" charset="0"/>
              </a:rPr>
              <a:t>the north</a:t>
            </a:r>
            <a:r>
              <a:rPr lang="en-US" altLang="en-US" sz="1800" b="1" dirty="0">
                <a:latin typeface="Heiltsuk Doulos" panose="00000400000000000000" pitchFamily="2" charset="0"/>
              </a:rPr>
              <a:t>. It includes, Roscoe, Cousins and</a:t>
            </a:r>
            <a:br>
              <a:rPr lang="en-US" altLang="en-US" sz="1800" b="1" dirty="0">
                <a:latin typeface="Heiltsuk Doulos" panose="00000400000000000000" pitchFamily="2" charset="0"/>
              </a:rPr>
            </a:br>
            <a:r>
              <a:rPr lang="en-US" altLang="en-US" sz="1800" b="1" dirty="0">
                <a:latin typeface="Heiltsuk Doulos" panose="00000400000000000000" pitchFamily="2" charset="0"/>
              </a:rPr>
              <a:t>Spiller Inlets, </a:t>
            </a:r>
            <a:r>
              <a:rPr lang="en-US" altLang="en-US" sz="1800" b="1" dirty="0" err="1">
                <a:latin typeface="Heiltsuk Doulos" panose="00000400000000000000" pitchFamily="2" charset="0"/>
              </a:rPr>
              <a:t>Ellerslie</a:t>
            </a:r>
            <a:r>
              <a:rPr lang="en-US" altLang="en-US" sz="1800" b="1" dirty="0">
                <a:latin typeface="Heiltsuk Doulos" panose="00000400000000000000" pitchFamily="2" charset="0"/>
              </a:rPr>
              <a:t> Lake and the </a:t>
            </a:r>
            <a:r>
              <a:rPr lang="en-US" altLang="en-US" sz="1800" b="1" dirty="0" err="1" smtClean="0">
                <a:latin typeface="Heiltsuk Doulos" panose="00000400000000000000" pitchFamily="2" charset="0"/>
              </a:rPr>
              <a:t>outercoast</a:t>
            </a:r>
            <a:r>
              <a:rPr lang="en-US" altLang="en-US" sz="1800" b="1" dirty="0" smtClean="0">
                <a:latin typeface="Heiltsuk Doulos" panose="00000400000000000000" pitchFamily="2" charset="0"/>
              </a:rPr>
              <a:t> </a:t>
            </a:r>
            <a:r>
              <a:rPr lang="en-US" altLang="en-US" sz="1800" b="1" dirty="0">
                <a:latin typeface="Heiltsuk Doulos" panose="00000400000000000000" pitchFamily="2" charset="0"/>
              </a:rPr>
              <a:t>regions of </a:t>
            </a:r>
            <a:r>
              <a:rPr lang="en-US" altLang="en-US" sz="1800" b="1" dirty="0" err="1">
                <a:latin typeface="Heiltsuk Doulos" panose="00000400000000000000" pitchFamily="2" charset="0"/>
              </a:rPr>
              <a:t>Milbanke</a:t>
            </a:r>
            <a:r>
              <a:rPr lang="en-US" altLang="en-US" sz="1800" b="1" dirty="0">
                <a:latin typeface="Heiltsuk Doulos" panose="00000400000000000000" pitchFamily="2" charset="0"/>
              </a:rPr>
              <a:t> Sound, </a:t>
            </a:r>
            <a:r>
              <a:rPr lang="en-US" altLang="en-US" sz="1800" b="1" dirty="0" smtClean="0">
                <a:latin typeface="Heiltsuk Doulos" panose="00000400000000000000" pitchFamily="2" charset="0"/>
              </a:rPr>
              <a:t>the Goose </a:t>
            </a:r>
            <a:r>
              <a:rPr lang="en-US" altLang="en-US" sz="1800" b="1" dirty="0">
                <a:latin typeface="Heiltsuk Doulos" panose="00000400000000000000" pitchFamily="2" charset="0"/>
              </a:rPr>
              <a:t>Island Groups and Calvert Island.</a:t>
            </a:r>
            <a:endParaRPr kumimoji="0" lang="en-US" altLang="en-US" sz="1800" b="1" i="0" u="none" strike="noStrike" cap="none" normalizeH="0" baseline="0" dirty="0" smtClean="0">
              <a:ln>
                <a:noFill/>
              </a:ln>
              <a:solidFill>
                <a:schemeClr val="tx1"/>
              </a:solidFill>
              <a:effectLst/>
              <a:latin typeface="Arial" panose="020B0604020202020204" pitchFamily="34" charset="0"/>
            </a:endParaRPr>
          </a:p>
        </p:txBody>
      </p:sp>
      <p:pic>
        <p:nvPicPr>
          <p:cNvPr id="1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52200" y="762000"/>
            <a:ext cx="609600" cy="609600"/>
          </a:xfrm>
          <a:prstGeom prst="rect">
            <a:avLst/>
          </a:prstGeom>
        </p:spPr>
      </p:pic>
    </p:spTree>
    <p:extLst>
      <p:ext uri="{BB962C8B-B14F-4D97-AF65-F5344CB8AC3E}">
        <p14:creationId xmlns:p14="http://schemas.microsoft.com/office/powerpoint/2010/main" val="73187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8841" fill="hold"/>
                                        <p:tgtEl>
                                          <p:spTgt spid="14"/>
                                        </p:tgtEl>
                                      </p:cBhvr>
                                    </p:cmd>
                                  </p:childTnLst>
                                </p:cTn>
                              </p:par>
                            </p:childTnLst>
                          </p:cTn>
                        </p:par>
                      </p:childTnLst>
                    </p:cTn>
                  </p:par>
                </p:childTnLst>
              </p:cTn>
              <p:nextCondLst>
                <p:cond evt="onClick" delay="0">
                  <p:tgtEl>
                    <p:spTgt spid="14"/>
                  </p:tgtEl>
                </p:cond>
              </p:nextCondLst>
            </p:seq>
            <p:audio>
              <p:cMediaNode vol="80000">
                <p:cTn id="20" fill="hold" display="0">
                  <p:stCondLst>
                    <p:cond delay="indefinite"/>
                  </p:stCondLst>
                  <p:endCondLst>
                    <p:cond evt="onStopAudio" delay="0">
                      <p:tgtEl>
                        <p:sldTgt/>
                      </p:tgtEl>
                    </p:cond>
                  </p:endCondLst>
                </p:cTn>
                <p:tgtEl>
                  <p:spTgt spid="14"/>
                </p:tgtEl>
              </p:cMediaNode>
            </p:audio>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fontScale="90000"/>
          </a:bodyPr>
          <a:lstStyle/>
          <a:p>
            <a:r>
              <a:rPr lang="en-CA" sz="3200" b="1" dirty="0" smtClean="0">
                <a:solidFill>
                  <a:srgbClr val="FFFF00"/>
                </a:solidFill>
                <a:latin typeface="Heiltsuk Doulos"/>
              </a:rPr>
              <a:t>’</a:t>
            </a:r>
            <a:r>
              <a:rPr lang="en-CA" sz="3200" b="1" dirty="0" err="1" smtClean="0">
                <a:solidFill>
                  <a:srgbClr val="FFFF00"/>
                </a:solidFill>
                <a:latin typeface="Heiltsuk Doulos"/>
              </a:rPr>
              <a:t>Híµás</a:t>
            </a:r>
            <a:r>
              <a:rPr lang="en-CA" sz="3200" b="1" dirty="0" smtClean="0">
                <a:solidFill>
                  <a:srgbClr val="FFFF00"/>
                </a:solidFill>
                <a:latin typeface="Heiltsuk Doulos"/>
              </a:rPr>
              <a:t> ’</a:t>
            </a:r>
            <a:r>
              <a:rPr lang="en-CA" sz="3200" b="1" dirty="0" err="1" smtClean="0">
                <a:solidFill>
                  <a:srgbClr val="FFFF00"/>
                </a:solidFill>
                <a:latin typeface="Heiltsuk Doulos"/>
              </a:rPr>
              <a:t>Yíµáçiþsda</a:t>
            </a:r>
            <a:r>
              <a:rPr lang="en-CA" sz="3200" dirty="0" smtClean="0">
                <a:solidFill>
                  <a:srgbClr val="FFFF00"/>
                </a:solidFill>
                <a:latin typeface="Heiltsuk Doulos"/>
              </a:rPr>
              <a:t/>
            </a:r>
            <a:br>
              <a:rPr lang="en-CA" sz="3200" dirty="0" smtClean="0">
                <a:solidFill>
                  <a:srgbClr val="FFFF00"/>
                </a:solidFill>
                <a:latin typeface="Heiltsuk Doulos"/>
              </a:rPr>
            </a:br>
            <a:r>
              <a:rPr lang="en-CA" sz="3200" dirty="0" smtClean="0">
                <a:latin typeface="Heiltsuk Doulos"/>
              </a:rPr>
              <a:t> </a:t>
            </a:r>
            <a:r>
              <a:rPr lang="en-CA" sz="3100" b="1" dirty="0" smtClean="0">
                <a:latin typeface="Heiltsuk Doulos"/>
              </a:rPr>
              <a:t>Translation: Chief - Wanting to be Chief</a:t>
            </a:r>
            <a:br>
              <a:rPr lang="en-CA" sz="3100" b="1" dirty="0" smtClean="0">
                <a:latin typeface="Heiltsuk Doulos"/>
              </a:rPr>
            </a:br>
            <a:r>
              <a:rPr lang="en-CA" sz="3100" b="1" dirty="0" smtClean="0">
                <a:latin typeface="Heiltsuk Doulos"/>
              </a:rPr>
              <a:t>Maryanne Lawson</a:t>
            </a:r>
            <a:br>
              <a:rPr lang="en-CA" sz="3100" b="1" dirty="0" smtClean="0">
                <a:latin typeface="Heiltsuk Doulos"/>
              </a:rPr>
            </a:br>
            <a:r>
              <a:rPr lang="en-CA" sz="3200" b="1" dirty="0" err="1">
                <a:solidFill>
                  <a:srgbClr val="FFFF00"/>
                </a:solidFill>
                <a:latin typeface="Heiltsuk Doulos" pitchFamily="2" charset="0"/>
              </a:rPr>
              <a:t>LílqvlaÒi</a:t>
            </a:r>
            <a:r>
              <a:rPr lang="en-CA" sz="3200" b="1" dirty="0">
                <a:solidFill>
                  <a:srgbClr val="FFFF00"/>
                </a:solidFill>
                <a:latin typeface="Heiltsuk Doulos" pitchFamily="2" charset="0"/>
              </a:rPr>
              <a:t>  - </a:t>
            </a:r>
            <a:r>
              <a:rPr lang="en-US" sz="3200" b="1" dirty="0">
                <a:solidFill>
                  <a:srgbClr val="FFFF00"/>
                </a:solidFill>
                <a:latin typeface="Heiltsuk Doulos" panose="00000400000000000000" pitchFamily="2" charset="0"/>
              </a:rPr>
              <a:t>’</a:t>
            </a:r>
            <a:r>
              <a:rPr lang="en-US" sz="3200" b="1" dirty="0" err="1">
                <a:solidFill>
                  <a:srgbClr val="FFFF00"/>
                </a:solidFill>
                <a:latin typeface="Heiltsuk Doulos" panose="00000400000000000000" pitchFamily="2" charset="0"/>
              </a:rPr>
              <a:t>Wúyalitþv</a:t>
            </a:r>
            <a:endParaRPr lang="en-CA" sz="31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9368" t="3185" r="19503" b="13239"/>
          <a:stretch/>
        </p:blipFill>
        <p:spPr>
          <a:xfrm>
            <a:off x="3577200" y="914400"/>
            <a:ext cx="2133600" cy="2936563"/>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87800" y="77100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6581"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343400"/>
            <a:ext cx="7620000" cy="1828800"/>
          </a:xfrm>
        </p:spPr>
        <p:txBody>
          <a:bodyPr>
            <a:normAutofit fontScale="90000"/>
          </a:bodyPr>
          <a:lstStyle/>
          <a:p>
            <a:r>
              <a:rPr lang="en-CA" sz="3200" dirty="0" smtClean="0">
                <a:latin typeface="Heiltsuk Doulos"/>
              </a:rPr>
              <a:t> </a:t>
            </a:r>
            <a:r>
              <a:rPr lang="en-CA" sz="2800" b="1" dirty="0" smtClean="0">
                <a:solidFill>
                  <a:srgbClr val="FFFF00"/>
                </a:solidFill>
                <a:latin typeface="Heiltsuk Doulos"/>
              </a:rPr>
              <a:t>’</a:t>
            </a:r>
            <a:r>
              <a:rPr lang="en-CA" sz="2800" b="1" dirty="0" err="1" smtClean="0">
                <a:solidFill>
                  <a:srgbClr val="FFFF00"/>
                </a:solidFill>
                <a:latin typeface="Heiltsuk Doulos"/>
              </a:rPr>
              <a:t>Híµás</a:t>
            </a:r>
            <a:r>
              <a:rPr lang="en-CA" sz="2800" b="1" dirty="0" smtClean="0">
                <a:solidFill>
                  <a:srgbClr val="FFFF00"/>
                </a:solidFill>
                <a:latin typeface="Heiltsuk Doulos"/>
              </a:rPr>
              <a:t> </a:t>
            </a:r>
            <a:r>
              <a:rPr lang="en-CA" sz="2800" b="1" dirty="0" err="1" smtClean="0">
                <a:solidFill>
                  <a:srgbClr val="FFFF00"/>
                </a:solidFill>
                <a:latin typeface="Heiltsuk Doulos"/>
              </a:rPr>
              <a:t>Lagáud</a:t>
            </a:r>
            <a:r>
              <a:rPr lang="en-CA" sz="2800" b="1" dirty="0">
                <a:solidFill>
                  <a:srgbClr val="FFFF00"/>
                </a:solidFill>
                <a:latin typeface="Heiltsuk Doulos"/>
              </a:rPr>
              <a:t> </a:t>
            </a:r>
            <a:r>
              <a:rPr lang="en-CA" sz="2800" b="1" dirty="0" smtClean="0">
                <a:solidFill>
                  <a:srgbClr val="FFFF00"/>
                </a:solidFill>
                <a:latin typeface="Heiltsuk Doulos"/>
              </a:rPr>
              <a:t>du H²zit</a:t>
            </a:r>
            <a:br>
              <a:rPr lang="en-CA" sz="2800" b="1" dirty="0" smtClean="0">
                <a:solidFill>
                  <a:srgbClr val="FFFF00"/>
                </a:solidFill>
                <a:latin typeface="Heiltsuk Doulos"/>
              </a:rPr>
            </a:br>
            <a:r>
              <a:rPr lang="en-CA" sz="2800" b="1" dirty="0" smtClean="0">
                <a:latin typeface="Heiltsuk Doulos"/>
              </a:rPr>
              <a:t> Translation: Chief - Giving food</a:t>
            </a:r>
            <a:br>
              <a:rPr lang="en-CA" sz="2800" b="1" dirty="0" smtClean="0">
                <a:latin typeface="Heiltsuk Doulos"/>
              </a:rPr>
            </a:br>
            <a:r>
              <a:rPr lang="en-CA" sz="2800" b="1" dirty="0" smtClean="0">
                <a:latin typeface="Heiltsuk Doulos"/>
              </a:rPr>
              <a:t>Kenny Campbell </a:t>
            </a:r>
            <a:r>
              <a:rPr lang="en-US" sz="2800" b="1" dirty="0">
                <a:latin typeface="Heiltsuk Doulos"/>
              </a:rPr>
              <a:t/>
            </a:r>
            <a:br>
              <a:rPr lang="en-US" sz="2800" b="1" dirty="0">
                <a:latin typeface="Heiltsuk Doulos"/>
              </a:rPr>
            </a:br>
            <a:r>
              <a:rPr lang="en-CA" sz="2800" b="1" dirty="0" err="1">
                <a:solidFill>
                  <a:srgbClr val="FFFF00"/>
                </a:solidFill>
                <a:latin typeface="Heiltsuk Doulos" pitchFamily="2" charset="0"/>
              </a:rPr>
              <a:t>LílqvlaÒi</a:t>
            </a:r>
            <a:r>
              <a:rPr lang="en-CA" sz="2800" b="1" dirty="0">
                <a:solidFill>
                  <a:srgbClr val="FFFF00"/>
                </a:solidFill>
                <a:latin typeface="Heiltsuk Doulos" pitchFamily="2" charset="0"/>
              </a:rPr>
              <a:t>  - </a:t>
            </a:r>
            <a:r>
              <a:rPr lang="en-US" sz="2800" b="1" dirty="0">
                <a:solidFill>
                  <a:srgbClr val="FFFF00"/>
                </a:solidFill>
                <a:latin typeface="Heiltsuk Doulos" panose="00000400000000000000" pitchFamily="2" charset="0"/>
              </a:rPr>
              <a:t>’</a:t>
            </a:r>
            <a:r>
              <a:rPr lang="en-US" sz="2800" b="1" dirty="0" err="1">
                <a:solidFill>
                  <a:srgbClr val="FFFF00"/>
                </a:solidFill>
                <a:latin typeface="Heiltsuk Doulos" panose="00000400000000000000" pitchFamily="2" charset="0"/>
              </a:rPr>
              <a:t>Wúyalitþv</a:t>
            </a:r>
            <a:endParaRPr lang="en-US" sz="2800" b="1" dirty="0">
              <a:latin typeface="Heiltsuk Doulos" panose="00000400000000000000" pitchFamily="2" charset="0"/>
            </a:endParaRPr>
          </a:p>
        </p:txBody>
      </p:sp>
      <p:pic>
        <p:nvPicPr>
          <p:cNvPr id="3" name="Picture 2" descr="img009.jpg"/>
          <p:cNvPicPr/>
          <p:nvPr/>
        </p:nvPicPr>
        <p:blipFill>
          <a:blip r:embed="rId4" cstate="print"/>
          <a:stretch>
            <a:fillRect/>
          </a:stretch>
        </p:blipFill>
        <p:spPr>
          <a:xfrm>
            <a:off x="3385124" y="885103"/>
            <a:ext cx="2590800" cy="3458297"/>
          </a:xfrm>
          <a:prstGeom prst="rect">
            <a:avLst/>
          </a:prstGeom>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87800" y="7536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8405"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191000"/>
            <a:ext cx="7620000" cy="1981200"/>
          </a:xfrm>
        </p:spPr>
        <p:txBody>
          <a:bodyPr>
            <a:normAutofit/>
          </a:bodyPr>
          <a:lstStyle/>
          <a:p>
            <a:r>
              <a:rPr lang="en-CA" sz="3200" dirty="0" smtClean="0">
                <a:latin typeface="Heiltsuk Doulos"/>
              </a:rPr>
              <a:t>Chief: </a:t>
            </a:r>
            <a:r>
              <a:rPr lang="en-CA" sz="3200" b="1" dirty="0" smtClean="0">
                <a:solidFill>
                  <a:srgbClr val="FFFF00"/>
                </a:solidFill>
                <a:latin typeface="Heiltsuk Doulos"/>
              </a:rPr>
              <a:t>’</a:t>
            </a:r>
            <a:r>
              <a:rPr lang="en-CA" sz="3200" b="1" dirty="0" err="1" smtClean="0">
                <a:solidFill>
                  <a:srgbClr val="FFFF00"/>
                </a:solidFill>
                <a:latin typeface="Heiltsuk Doulos"/>
              </a:rPr>
              <a:t>Híµás</a:t>
            </a:r>
            <a:r>
              <a:rPr lang="en-CA" sz="3200" b="1" dirty="0" smtClean="0">
                <a:solidFill>
                  <a:srgbClr val="FFFF00"/>
                </a:solidFill>
                <a:latin typeface="Heiltsuk Doulos"/>
              </a:rPr>
              <a:t> </a:t>
            </a:r>
            <a:r>
              <a:rPr lang="en-CA" sz="3200" b="1" dirty="0" err="1" smtClean="0">
                <a:solidFill>
                  <a:srgbClr val="FFFF00"/>
                </a:solidFill>
                <a:latin typeface="Heiltsuk Doulos"/>
              </a:rPr>
              <a:t>Núlis</a:t>
            </a:r>
            <a:r>
              <a:rPr lang="en-CA" sz="3200" dirty="0" smtClean="0">
                <a:latin typeface="Heiltsuk Doulos"/>
              </a:rPr>
              <a:t/>
            </a:r>
            <a:br>
              <a:rPr lang="en-CA" sz="3200" dirty="0" smtClean="0">
                <a:latin typeface="Heiltsuk Doulos"/>
              </a:rPr>
            </a:br>
            <a:r>
              <a:rPr lang="en-CA" sz="3200" dirty="0" smtClean="0">
                <a:latin typeface="Heiltsuk Doulos"/>
              </a:rPr>
              <a:t> Translation:</a:t>
            </a:r>
            <a:r>
              <a:rPr lang="en-CA" sz="3200" i="1" dirty="0" smtClean="0">
                <a:latin typeface="Heiltsuk Doulos"/>
              </a:rPr>
              <a:t> </a:t>
            </a:r>
            <a:r>
              <a:rPr lang="en-CA" sz="3200" dirty="0" smtClean="0">
                <a:latin typeface="Heiltsuk Doulos"/>
              </a:rPr>
              <a:t/>
            </a:r>
            <a:br>
              <a:rPr lang="en-CA" sz="3200" dirty="0" smtClean="0">
                <a:latin typeface="Heiltsuk Doulos"/>
              </a:rPr>
            </a:br>
            <a:r>
              <a:rPr lang="en-CA" sz="3200" dirty="0" smtClean="0">
                <a:latin typeface="Heiltsuk Doulos"/>
              </a:rPr>
              <a:t>Chief </a:t>
            </a:r>
            <a:r>
              <a:rPr lang="en-CA" sz="3200" smtClean="0">
                <a:latin typeface="Heiltsuk Doulos"/>
              </a:rPr>
              <a:t>Ed Newman</a:t>
            </a:r>
            <a:endParaRPr lang="en-CA" sz="3200"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0043" b="1059"/>
          <a:stretch/>
        </p:blipFill>
        <p:spPr>
          <a:xfrm>
            <a:off x="3733800" y="908584"/>
            <a:ext cx="2133600" cy="3192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a:bodyPr>
          <a:lstStyle/>
          <a:p>
            <a:r>
              <a:rPr lang="en-CA" sz="2800" b="1" dirty="0" smtClean="0">
                <a:solidFill>
                  <a:srgbClr val="FFFF00"/>
                </a:solidFill>
                <a:latin typeface="Heiltsuk Doulos"/>
              </a:rPr>
              <a:t>’</a:t>
            </a:r>
            <a:r>
              <a:rPr lang="en-CA" sz="2800" b="1" dirty="0" err="1" smtClean="0">
                <a:solidFill>
                  <a:srgbClr val="FFFF00"/>
                </a:solidFill>
                <a:latin typeface="Heiltsuk Doulos"/>
              </a:rPr>
              <a:t>Híµás</a:t>
            </a:r>
            <a:r>
              <a:rPr lang="en-CA" sz="2800" b="1" dirty="0" smtClean="0">
                <a:solidFill>
                  <a:srgbClr val="FFFF00"/>
                </a:solidFill>
                <a:latin typeface="Heiltsuk Doulos"/>
              </a:rPr>
              <a:t> ’</a:t>
            </a:r>
            <a:r>
              <a:rPr lang="en-CA" sz="2800" b="1" dirty="0" err="1" smtClean="0">
                <a:solidFill>
                  <a:srgbClr val="FFFF00"/>
                </a:solidFill>
                <a:latin typeface="Heiltsuk Doulos"/>
              </a:rPr>
              <a:t>Qá’ait</a:t>
            </a:r>
            <a:r>
              <a:rPr lang="en-CA" sz="2800" dirty="0">
                <a:latin typeface="Heiltsuk Doulos"/>
              </a:rPr>
              <a:t> </a:t>
            </a:r>
            <a:r>
              <a:rPr lang="en-CA" sz="2800" dirty="0" smtClean="0">
                <a:latin typeface="Heiltsuk Doulos"/>
              </a:rPr>
              <a:t>- </a:t>
            </a:r>
            <a:r>
              <a:rPr lang="en-CA" sz="2800" b="1" dirty="0" smtClean="0">
                <a:solidFill>
                  <a:srgbClr val="FFFF00"/>
                </a:solidFill>
                <a:latin typeface="Heiltsuk Doulos"/>
              </a:rPr>
              <a:t>Tlingit origin</a:t>
            </a:r>
            <a:br>
              <a:rPr lang="en-CA" sz="2800" b="1" dirty="0" smtClean="0">
                <a:solidFill>
                  <a:srgbClr val="FFFF00"/>
                </a:solidFill>
                <a:latin typeface="Heiltsuk Doulos"/>
              </a:rPr>
            </a:br>
            <a:r>
              <a:rPr lang="en-CA" sz="2800" b="1" dirty="0" smtClean="0">
                <a:latin typeface="Heiltsuk Doulos"/>
              </a:rPr>
              <a:t>Translation: Chief - Having much wealth</a:t>
            </a:r>
            <a:br>
              <a:rPr lang="en-CA" sz="2800" b="1" dirty="0" smtClean="0">
                <a:latin typeface="Heiltsuk Doulos"/>
              </a:rPr>
            </a:br>
            <a:r>
              <a:rPr lang="en-CA" sz="2800" b="1" dirty="0" smtClean="0">
                <a:latin typeface="Heiltsuk Doulos"/>
              </a:rPr>
              <a:t>Arnold Humchitt</a:t>
            </a:r>
            <a:br>
              <a:rPr lang="en-CA" sz="2800" b="1" dirty="0" smtClean="0">
                <a:latin typeface="Heiltsuk Doulos"/>
              </a:rPr>
            </a:br>
            <a:r>
              <a:rPr lang="en-CA" sz="2800" b="1" dirty="0" err="1">
                <a:solidFill>
                  <a:srgbClr val="FFFF00"/>
                </a:solidFill>
                <a:latin typeface="Heiltsuk Doulos" pitchFamily="2" charset="0"/>
              </a:rPr>
              <a:t>LílqvlaÒi</a:t>
            </a:r>
            <a:r>
              <a:rPr lang="en-CA" sz="2800" b="1" dirty="0">
                <a:solidFill>
                  <a:srgbClr val="FFFF00"/>
                </a:solidFill>
                <a:latin typeface="Heiltsuk Doulos" pitchFamily="2" charset="0"/>
              </a:rPr>
              <a:t>  </a:t>
            </a:r>
            <a:r>
              <a:rPr lang="en-CA" sz="2800" b="1" dirty="0" smtClean="0">
                <a:solidFill>
                  <a:srgbClr val="FFFF00"/>
                </a:solidFill>
                <a:latin typeface="Heiltsuk Doulos" pitchFamily="2" charset="0"/>
              </a:rPr>
              <a:t>- </a:t>
            </a:r>
            <a:r>
              <a:rPr lang="en-US" sz="2800" b="1" dirty="0" smtClean="0">
                <a:solidFill>
                  <a:srgbClr val="FFFF00"/>
                </a:solidFill>
                <a:latin typeface="Heiltsuk Doulos" panose="00000400000000000000" pitchFamily="2" charset="0"/>
              </a:rPr>
              <a:t>’</a:t>
            </a:r>
            <a:r>
              <a:rPr lang="en-US" sz="2800" b="1" dirty="0" err="1" smtClean="0">
                <a:solidFill>
                  <a:srgbClr val="FFFF00"/>
                </a:solidFill>
                <a:latin typeface="Heiltsuk Doulos" panose="00000400000000000000" pitchFamily="2" charset="0"/>
              </a:rPr>
              <a:t>Qvúgva¥aitþv</a:t>
            </a:r>
            <a:r>
              <a:rPr lang="en-US" sz="2800" b="1" dirty="0" smtClean="0">
                <a:solidFill>
                  <a:srgbClr val="FFFF00"/>
                </a:solidFill>
                <a:latin typeface="Heiltsuk Doulos" panose="00000400000000000000" pitchFamily="2" charset="0"/>
              </a:rPr>
              <a:t> </a:t>
            </a:r>
            <a:endParaRPr lang="en-CA" sz="2800" b="1" dirty="0">
              <a:solidFill>
                <a:srgbClr val="FFFF00"/>
              </a:solidFill>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7322" y="762000"/>
            <a:ext cx="2600803" cy="353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32072" y="795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8090" fill="hold"/>
                                        <p:tgtEl>
                                          <p:spTgt spid="3"/>
                                        </p:tgtEl>
                                      </p:cBhvr>
                                    </p:cmd>
                                  </p:childTnLst>
                                </p:cTn>
                              </p:par>
                            </p:childTnLst>
                          </p:cTn>
                        </p:par>
                      </p:childTnLst>
                    </p:cTn>
                  </p:par>
                </p:childTnLst>
              </p:cTn>
              <p:nextCondLst>
                <p:cond evt="onClick" delay="0">
                  <p:tgtEl>
                    <p:spTgt spid="3"/>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191000"/>
            <a:ext cx="7620000" cy="1981200"/>
          </a:xfrm>
        </p:spPr>
        <p:txBody>
          <a:bodyPr>
            <a:normAutofit fontScale="90000"/>
          </a:bodyPr>
          <a:lstStyle/>
          <a:p>
            <a:r>
              <a:rPr lang="en-CA" sz="3200" dirty="0" smtClean="0">
                <a:latin typeface="Heiltsuk Doulos"/>
              </a:rPr>
              <a:t> </a:t>
            </a:r>
            <a:r>
              <a:rPr lang="en-CA" sz="3100" b="1" dirty="0" smtClean="0">
                <a:solidFill>
                  <a:srgbClr val="FFFF00"/>
                </a:solidFill>
                <a:latin typeface="Heiltsuk Doulos"/>
              </a:rPr>
              <a:t>’</a:t>
            </a:r>
            <a:r>
              <a:rPr lang="en-CA" sz="3100" b="1" dirty="0" err="1" smtClean="0">
                <a:solidFill>
                  <a:srgbClr val="FFFF00"/>
                </a:solidFill>
                <a:latin typeface="Heiltsuk Doulos"/>
              </a:rPr>
              <a:t>Híµás</a:t>
            </a:r>
            <a:r>
              <a:rPr lang="en-CA" sz="3100" b="1" dirty="0" smtClean="0">
                <a:solidFill>
                  <a:srgbClr val="FFFF00"/>
                </a:solidFill>
                <a:latin typeface="Heiltsuk Doulos"/>
              </a:rPr>
              <a:t> ’</a:t>
            </a:r>
            <a:r>
              <a:rPr lang="en-CA" sz="3100" b="1" dirty="0" err="1" smtClean="0">
                <a:solidFill>
                  <a:srgbClr val="FFFF00"/>
                </a:solidFill>
                <a:latin typeface="Heiltsuk Doulos"/>
              </a:rPr>
              <a:t>Máxvµvisa</a:t>
            </a:r>
            <a:r>
              <a:rPr lang="en-CA" sz="3100" b="1" dirty="0" smtClean="0">
                <a:solidFill>
                  <a:srgbClr val="FFFF00"/>
                </a:solidFill>
                <a:latin typeface="Heiltsuk Doulos"/>
              </a:rPr>
              <a:t>©™</a:t>
            </a:r>
            <a:r>
              <a:rPr lang="en-CA" sz="3100" b="1" dirty="0" err="1" smtClean="0">
                <a:solidFill>
                  <a:srgbClr val="FFFF00"/>
                </a:solidFill>
                <a:latin typeface="Heiltsuk Doulos"/>
              </a:rPr>
              <a:t>i</a:t>
            </a:r>
            <a:r>
              <a:rPr lang="en-CA" sz="3100" b="1" dirty="0" smtClean="0">
                <a:solidFill>
                  <a:srgbClr val="FFFF00"/>
                </a:solidFill>
                <a:latin typeface="Heiltsuk Doulos"/>
              </a:rPr>
              <a:t/>
            </a:r>
            <a:br>
              <a:rPr lang="en-CA" sz="3100" b="1" dirty="0" smtClean="0">
                <a:solidFill>
                  <a:srgbClr val="FFFF00"/>
                </a:solidFill>
                <a:latin typeface="Heiltsuk Doulos"/>
              </a:rPr>
            </a:br>
            <a:r>
              <a:rPr lang="en-CA" sz="3100" b="1" dirty="0" smtClean="0">
                <a:latin typeface="Heiltsuk Doulos"/>
              </a:rPr>
              <a:t> Translation: Chief - Always giving blankets </a:t>
            </a:r>
            <a:br>
              <a:rPr lang="en-CA" sz="3100" b="1" dirty="0" smtClean="0">
                <a:latin typeface="Heiltsuk Doulos"/>
              </a:rPr>
            </a:br>
            <a:r>
              <a:rPr lang="en-CA" sz="3100" b="1" dirty="0" smtClean="0">
                <a:latin typeface="Heiltsuk Doulos"/>
              </a:rPr>
              <a:t>Conrad Humchitt</a:t>
            </a:r>
            <a:br>
              <a:rPr lang="en-CA" sz="3100" b="1" dirty="0" smtClean="0">
                <a:latin typeface="Heiltsuk Doulos"/>
              </a:rPr>
            </a:br>
            <a:r>
              <a:rPr lang="en-CA" sz="3100" b="1" dirty="0" err="1">
                <a:solidFill>
                  <a:srgbClr val="FFFF00"/>
                </a:solidFill>
                <a:latin typeface="Heiltsuk Doulos" pitchFamily="2" charset="0"/>
              </a:rPr>
              <a:t>LílqvlaÒi</a:t>
            </a:r>
            <a:r>
              <a:rPr lang="en-CA" sz="3100" b="1" dirty="0">
                <a:solidFill>
                  <a:srgbClr val="FFFF00"/>
                </a:solidFill>
                <a:latin typeface="Heiltsuk Doulos" pitchFamily="2" charset="0"/>
              </a:rPr>
              <a:t>  - </a:t>
            </a:r>
            <a:r>
              <a:rPr lang="en-US" sz="3200" b="1" dirty="0">
                <a:solidFill>
                  <a:srgbClr val="FFFF00"/>
                </a:solidFill>
                <a:latin typeface="Heiltsuk Doulos" panose="00000400000000000000" pitchFamily="2" charset="0"/>
              </a:rPr>
              <a:t>’</a:t>
            </a:r>
            <a:r>
              <a:rPr lang="en-US" sz="3200" b="1" dirty="0" err="1">
                <a:solidFill>
                  <a:srgbClr val="FFFF00"/>
                </a:solidFill>
                <a:latin typeface="Heiltsuk Doulos" panose="00000400000000000000" pitchFamily="2" charset="0"/>
              </a:rPr>
              <a:t>Qvúgva¥aitþv</a:t>
            </a:r>
            <a:endParaRPr lang="en-CA" sz="31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9881" t="14822" r="2407" b="2409"/>
          <a:stretch/>
        </p:blipFill>
        <p:spPr>
          <a:xfrm>
            <a:off x="3317104" y="865014"/>
            <a:ext cx="2509791" cy="3478386"/>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18779" y="76541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7533" fill="hold"/>
                                        <p:tgtEl>
                                          <p:spTgt spid="3"/>
                                        </p:tgtEl>
                                      </p:cBhvr>
                                    </p:cmd>
                                  </p:childTnLst>
                                </p:cTn>
                              </p:par>
                            </p:childTnLst>
                          </p:cTn>
                        </p:par>
                      </p:childTnLst>
                    </p:cTn>
                  </p:par>
                </p:childTnLst>
              </p:cTn>
              <p:nextCondLst>
                <p:cond evt="onClick" delay="0">
                  <p:tgtEl>
                    <p:spTgt spid="3"/>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0896" y="4178051"/>
            <a:ext cx="7620000" cy="1828800"/>
          </a:xfrm>
        </p:spPr>
        <p:txBody>
          <a:bodyPr>
            <a:normAutofit fontScale="90000"/>
          </a:bodyPr>
          <a:lstStyle/>
          <a:p>
            <a:r>
              <a:rPr lang="en-CA" sz="3200" dirty="0" smtClean="0">
                <a:latin typeface="Heiltsuk Doulos"/>
              </a:rPr>
              <a:t> </a:t>
            </a:r>
            <a:r>
              <a:rPr lang="en-CA" sz="3200" b="1" dirty="0" smtClean="0">
                <a:solidFill>
                  <a:srgbClr val="FFFF00"/>
                </a:solidFill>
                <a:latin typeface="Heiltsuk Doulos"/>
              </a:rPr>
              <a:t>’</a:t>
            </a:r>
            <a:r>
              <a:rPr lang="en-CA" sz="3200" b="1" dirty="0" err="1" smtClean="0">
                <a:solidFill>
                  <a:srgbClr val="FFFF00"/>
                </a:solidFill>
                <a:latin typeface="Heiltsuk Doulos"/>
              </a:rPr>
              <a:t>Híµás</a:t>
            </a:r>
            <a:r>
              <a:rPr lang="en-CA" sz="3200" b="1" dirty="0" smtClean="0">
                <a:solidFill>
                  <a:srgbClr val="FFFF00"/>
                </a:solidFill>
                <a:latin typeface="Heiltsuk Doulos"/>
              </a:rPr>
              <a:t> </a:t>
            </a:r>
            <a:r>
              <a:rPr lang="en-CA" sz="3200" b="1" dirty="0" err="1" smtClean="0">
                <a:solidFill>
                  <a:srgbClr val="FFFF00"/>
                </a:solidFill>
                <a:latin typeface="Heiltsuk Doulos"/>
              </a:rPr>
              <a:t>Wákas</a:t>
            </a:r>
            <a:r>
              <a:rPr lang="en-CA" sz="3200" dirty="0" smtClean="0">
                <a:latin typeface="Heiltsuk Doulos"/>
              </a:rPr>
              <a:t/>
            </a:r>
            <a:br>
              <a:rPr lang="en-CA" sz="3200" dirty="0" smtClean="0">
                <a:latin typeface="Heiltsuk Doulos"/>
              </a:rPr>
            </a:br>
            <a:r>
              <a:rPr lang="en-CA" sz="3200" dirty="0" smtClean="0">
                <a:latin typeface="Heiltsuk Doulos"/>
              </a:rPr>
              <a:t> </a:t>
            </a:r>
            <a:r>
              <a:rPr lang="en-CA" sz="2800" b="1" dirty="0" smtClean="0">
                <a:latin typeface="Heiltsuk Doulos"/>
              </a:rPr>
              <a:t>Translation: Chief - Great River</a:t>
            </a:r>
            <a:br>
              <a:rPr lang="en-CA" sz="2800" b="1" dirty="0" smtClean="0">
                <a:latin typeface="Heiltsuk Doulos"/>
              </a:rPr>
            </a:br>
            <a:r>
              <a:rPr lang="en-CA" sz="2800" b="1" dirty="0" smtClean="0">
                <a:latin typeface="Heiltsuk Doulos"/>
              </a:rPr>
              <a:t> Irene Brown</a:t>
            </a:r>
            <a:br>
              <a:rPr lang="en-CA" sz="2800" b="1" dirty="0" smtClean="0">
                <a:latin typeface="Heiltsuk Doulos"/>
              </a:rPr>
            </a:br>
            <a:r>
              <a:rPr lang="en-CA" sz="2800" b="1" dirty="0" err="1">
                <a:solidFill>
                  <a:srgbClr val="FFFF00"/>
                </a:solidFill>
                <a:latin typeface="Heiltsuk Doulos" pitchFamily="2" charset="0"/>
              </a:rPr>
              <a:t>LílqvlaÒi</a:t>
            </a:r>
            <a:r>
              <a:rPr lang="en-CA" sz="2800" b="1" dirty="0">
                <a:solidFill>
                  <a:srgbClr val="FFFF00"/>
                </a:solidFill>
                <a:latin typeface="Heiltsuk Doulos" pitchFamily="2" charset="0"/>
              </a:rPr>
              <a:t>  - </a:t>
            </a:r>
            <a:r>
              <a:rPr lang="en-US" sz="2800" b="1" dirty="0">
                <a:solidFill>
                  <a:srgbClr val="FFFF00"/>
                </a:solidFill>
                <a:latin typeface="Heiltsuk Doulos" panose="00000400000000000000" pitchFamily="2" charset="0"/>
              </a:rPr>
              <a:t>’</a:t>
            </a:r>
            <a:r>
              <a:rPr lang="en-US" sz="2800" b="1" dirty="0" err="1">
                <a:solidFill>
                  <a:srgbClr val="FFFF00"/>
                </a:solidFill>
                <a:latin typeface="Heiltsuk Doulos" panose="00000400000000000000" pitchFamily="2" charset="0"/>
              </a:rPr>
              <a:t>Qvúgva¥aitþv</a:t>
            </a:r>
            <a:endParaRPr lang="en-CA" sz="2800" b="1" dirty="0">
              <a:latin typeface="Heiltsuk Doulos" pitchFamily="2" charset="0"/>
            </a:endParaRPr>
          </a:p>
        </p:txBody>
      </p:sp>
      <p:pic>
        <p:nvPicPr>
          <p:cNvPr id="8194" name="Picture 2" descr="C:\Users\lbolton\Desktop\Rex's Work\Heiltsuk (School)\Heiltsuk Chiefs\Chief Cards (Print)\Flash Cards\Irene Brown.jpg"/>
          <p:cNvPicPr>
            <a:picLocks noChangeAspect="1" noChangeArrowheads="1"/>
          </p:cNvPicPr>
          <p:nvPr/>
        </p:nvPicPr>
        <p:blipFill>
          <a:blip r:embed="rId4" cstate="print"/>
          <a:srcRect/>
          <a:stretch>
            <a:fillRect/>
          </a:stretch>
        </p:blipFill>
        <p:spPr bwMode="auto">
          <a:xfrm>
            <a:off x="3276600" y="838200"/>
            <a:ext cx="2590800" cy="3352800"/>
          </a:xfrm>
          <a:prstGeom prst="rect">
            <a:avLst/>
          </a:prstGeom>
          <a:noFill/>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72233" y="7620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5094" fill="hold"/>
                                        <p:tgtEl>
                                          <p:spTgt spid="3"/>
                                        </p:tgtEl>
                                      </p:cBhvr>
                                    </p:cmd>
                                  </p:childTnLst>
                                </p:cTn>
                              </p:par>
                            </p:childTnLst>
                          </p:cTn>
                        </p:par>
                      </p:childTnLst>
                    </p:cTn>
                  </p:par>
                </p:childTnLst>
              </p:cTn>
              <p:nextCondLst>
                <p:cond evt="onClick" delay="0">
                  <p:tgtEl>
                    <p:spTgt spid="3"/>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343400"/>
            <a:ext cx="7620000" cy="1828800"/>
          </a:xfrm>
        </p:spPr>
        <p:txBody>
          <a:bodyPr>
            <a:normAutofit/>
          </a:bodyPr>
          <a:lstStyle/>
          <a:p>
            <a:r>
              <a:rPr lang="en-CA" sz="2800" b="1" dirty="0" smtClean="0">
                <a:solidFill>
                  <a:srgbClr val="FFFF00"/>
                </a:solidFill>
                <a:latin typeface="Heiltsuk Doulos"/>
              </a:rPr>
              <a:t>’</a:t>
            </a:r>
            <a:r>
              <a:rPr lang="en-CA" sz="2800" b="1" dirty="0" err="1" smtClean="0">
                <a:solidFill>
                  <a:srgbClr val="FFFF00"/>
                </a:solidFill>
                <a:latin typeface="Heiltsuk Doulos"/>
              </a:rPr>
              <a:t>Híµás</a:t>
            </a:r>
            <a:r>
              <a:rPr lang="en-CA" sz="2800" b="1" dirty="0" smtClean="0">
                <a:solidFill>
                  <a:srgbClr val="FFFF00"/>
                </a:solidFill>
                <a:latin typeface="Heiltsuk Doulos"/>
              </a:rPr>
              <a:t> </a:t>
            </a:r>
            <a:r>
              <a:rPr lang="en-CA" sz="2800" b="1" dirty="0" err="1" smtClean="0">
                <a:solidFill>
                  <a:srgbClr val="FFFF00"/>
                </a:solidFill>
                <a:latin typeface="Heiltsuk Doulos"/>
              </a:rPr>
              <a:t>Òípxsalagªís</a:t>
            </a:r>
            <a:r>
              <a:rPr lang="en-CA" sz="2800" dirty="0" smtClean="0">
                <a:latin typeface="Heiltsuk Doulos"/>
              </a:rPr>
              <a:t/>
            </a:r>
            <a:br>
              <a:rPr lang="en-CA" sz="2800" dirty="0" smtClean="0">
                <a:latin typeface="Heiltsuk Doulos"/>
              </a:rPr>
            </a:br>
            <a:r>
              <a:rPr lang="en-CA" sz="2800" dirty="0" smtClean="0">
                <a:latin typeface="Heiltsuk Doulos"/>
              </a:rPr>
              <a:t> </a:t>
            </a:r>
            <a:r>
              <a:rPr lang="en-CA" sz="2800" b="1" dirty="0" smtClean="0">
                <a:latin typeface="Heiltsuk Doulos"/>
              </a:rPr>
              <a:t>Translation: Chief - Spreading wings throughout the world</a:t>
            </a:r>
            <a:br>
              <a:rPr lang="en-CA" sz="2800" b="1" dirty="0" smtClean="0">
                <a:latin typeface="Heiltsuk Doulos"/>
              </a:rPr>
            </a:br>
            <a:r>
              <a:rPr lang="en-CA" sz="2800" b="1" dirty="0" smtClean="0">
                <a:solidFill>
                  <a:srgbClr val="FFFF00"/>
                </a:solidFill>
                <a:latin typeface="Heiltsuk Doulos"/>
              </a:rPr>
              <a:t>David Bell - </a:t>
            </a:r>
            <a:r>
              <a:rPr lang="en-CA" sz="2800" b="1" dirty="0" err="1">
                <a:solidFill>
                  <a:srgbClr val="FFFF00"/>
                </a:solidFill>
                <a:latin typeface="Heiltsuk Doulos" pitchFamily="2" charset="0"/>
              </a:rPr>
              <a:t>LílqvlaÒi</a:t>
            </a:r>
            <a:r>
              <a:rPr lang="en-CA" sz="2800" b="1" dirty="0">
                <a:solidFill>
                  <a:srgbClr val="FFFF00"/>
                </a:solidFill>
                <a:latin typeface="Heiltsuk Doulos" pitchFamily="2" charset="0"/>
              </a:rPr>
              <a:t>  - </a:t>
            </a:r>
            <a:r>
              <a:rPr lang="en-US" sz="2800" b="1" dirty="0">
                <a:solidFill>
                  <a:srgbClr val="FFFF00"/>
                </a:solidFill>
                <a:latin typeface="Heiltsuk Doulos" panose="00000400000000000000" pitchFamily="2" charset="0"/>
              </a:rPr>
              <a:t>’</a:t>
            </a:r>
            <a:r>
              <a:rPr lang="en-US" sz="2800" b="1" dirty="0" err="1">
                <a:solidFill>
                  <a:srgbClr val="FFFF00"/>
                </a:solidFill>
                <a:latin typeface="Heiltsuk Doulos" panose="00000400000000000000" pitchFamily="2" charset="0"/>
              </a:rPr>
              <a:t>Qvúgva¥aitþv</a:t>
            </a:r>
            <a:endParaRPr lang="en-CA" sz="2800" b="1" dirty="0">
              <a:latin typeface="Heiltsuk Doulos" pitchFamily="2" charset="0"/>
            </a:endParaRPr>
          </a:p>
        </p:txBody>
      </p:sp>
      <p:pic>
        <p:nvPicPr>
          <p:cNvPr id="7170" name="Picture 2" descr="C:\Users\lbolton\Desktop\Rex's Work\Heiltsuk (School)\Heiltsuk Chiefs\Chief Cards (Print)\Flash Cards\Davie Bell.jpg"/>
          <p:cNvPicPr>
            <a:picLocks noChangeAspect="1" noChangeArrowheads="1"/>
          </p:cNvPicPr>
          <p:nvPr/>
        </p:nvPicPr>
        <p:blipFill>
          <a:blip r:embed="rId4" cstate="print"/>
          <a:srcRect/>
          <a:stretch>
            <a:fillRect/>
          </a:stretch>
        </p:blipFill>
        <p:spPr bwMode="auto">
          <a:xfrm>
            <a:off x="3276600" y="838200"/>
            <a:ext cx="2649682" cy="3429000"/>
          </a:xfrm>
          <a:prstGeom prst="rect">
            <a:avLst/>
          </a:prstGeom>
          <a:noFill/>
        </p:spPr>
      </p:pic>
      <p:sp>
        <p:nvSpPr>
          <p:cNvPr id="92" name="Round Diagonal Corner Rectangle 91"/>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ound Diagonal Corner Rectangle 92"/>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ound Diagonal Corner Rectangle 93"/>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ound Diagonal Corner Rectangle 94"/>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Flowchart: Connector 104"/>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Flowchart: Connector 105"/>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Flowchart: Connector 106"/>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Flowchart: Connector 107"/>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Flowchart: Connector 108"/>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Flowchart: Connector 109"/>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Flowchart: Connector 110"/>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Flowchart: Connector 111"/>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Flowchart: Connector 112"/>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Flowchart: Connector 113"/>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Flowchart: Connector 114"/>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Flowchart: Connector 115"/>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Flowchart: Connector 116"/>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Flowchart: Connector 117"/>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Flowchart: Connector 118"/>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Flowchart: Connector 119"/>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Flowchart: Connector 120"/>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Flowchart: Connector 121"/>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Flowchart: Connector 122"/>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Flowchart: Connector 123"/>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Flowchart: Connector 124"/>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Flowchart: Connector 125"/>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Flowchart: Connector 126"/>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Flowchart: Connector 127"/>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Flowchart: Connector 128"/>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Flowchart: Connector 129"/>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Flowchart: Connector 130"/>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Flowchart: Connector 131"/>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Flowchart: Connector 132"/>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Flowchart: Connector 133"/>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Flowchart: Connector 134"/>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Flowchart: Connector 135"/>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Flowchart: Connector 136"/>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Flowchart: Connector 137"/>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Flowchart: Connector 138"/>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76000" y="92349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8926" fill="hold"/>
                                        <p:tgtEl>
                                          <p:spTgt spid="3"/>
                                        </p:tgtEl>
                                      </p:cBhvr>
                                    </p:cmd>
                                  </p:childTnLst>
                                </p:cTn>
                              </p:par>
                            </p:childTnLst>
                          </p:cTn>
                        </p:par>
                      </p:childTnLst>
                    </p:cTn>
                  </p:par>
                </p:childTnLst>
              </p:cTn>
              <p:nextCondLst>
                <p:cond evt="onClick" delay="0">
                  <p:tgtEl>
                    <p:spTgt spid="3"/>
                  </p:tgtEl>
                </p:cond>
              </p:nextCondLst>
            </p:seq>
            <p:audio>
              <p:cMediaNode vol="80000">
                <p:cTn id="2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fontScale="90000"/>
          </a:bodyPr>
          <a:lstStyle/>
          <a:p>
            <a:r>
              <a:rPr lang="en-CA" sz="3200" b="1" dirty="0" smtClean="0">
                <a:solidFill>
                  <a:srgbClr val="FFFF00"/>
                </a:solidFill>
                <a:latin typeface="Heiltsuk Doulos"/>
              </a:rPr>
              <a:t>’</a:t>
            </a:r>
            <a:r>
              <a:rPr lang="en-CA" sz="3200" b="1" dirty="0" err="1" smtClean="0">
                <a:solidFill>
                  <a:srgbClr val="FFFF00"/>
                </a:solidFill>
                <a:latin typeface="Heiltsuk Doulos"/>
              </a:rPr>
              <a:t>Híµás</a:t>
            </a:r>
            <a:r>
              <a:rPr lang="en-CA" sz="3200" b="1" dirty="0" smtClean="0">
                <a:solidFill>
                  <a:srgbClr val="FFFF00"/>
                </a:solidFill>
                <a:latin typeface="Heiltsuk Doulos"/>
              </a:rPr>
              <a:t> </a:t>
            </a:r>
            <a:r>
              <a:rPr lang="en-CA" sz="3200" b="1" dirty="0" err="1" smtClean="0">
                <a:solidFill>
                  <a:srgbClr val="FFFF00"/>
                </a:solidFill>
                <a:latin typeface="Heiltsuk Doulos"/>
              </a:rPr>
              <a:t>Qáqvaís</a:t>
            </a:r>
            <a:r>
              <a:rPr lang="en-CA" sz="3200" dirty="0" smtClean="0">
                <a:latin typeface="Heiltsuk Doulos"/>
              </a:rPr>
              <a:t/>
            </a:r>
            <a:br>
              <a:rPr lang="en-CA" sz="3200" dirty="0" smtClean="0">
                <a:latin typeface="Heiltsuk Doulos"/>
              </a:rPr>
            </a:br>
            <a:r>
              <a:rPr lang="en-CA" sz="3100" b="1" dirty="0" smtClean="0">
                <a:latin typeface="Heiltsuk Doulos"/>
              </a:rPr>
              <a:t> Translation: Chief - Someone on the beach </a:t>
            </a:r>
            <a:br>
              <a:rPr lang="en-CA" sz="3100" b="1" dirty="0" smtClean="0">
                <a:latin typeface="Heiltsuk Doulos"/>
              </a:rPr>
            </a:br>
            <a:r>
              <a:rPr lang="en-CA" sz="3100" b="1" dirty="0" smtClean="0">
                <a:latin typeface="Heiltsuk Doulos"/>
              </a:rPr>
              <a:t> Crystal Woods</a:t>
            </a:r>
            <a:br>
              <a:rPr lang="en-CA" sz="3100" b="1" dirty="0" smtClean="0">
                <a:latin typeface="Heiltsuk Doulos"/>
              </a:rPr>
            </a:br>
            <a:r>
              <a:rPr lang="en-CA" sz="3100" b="1" dirty="0" err="1" smtClean="0">
                <a:solidFill>
                  <a:srgbClr val="FFFF00"/>
                </a:solidFill>
                <a:latin typeface="Heiltsuk Doulos" pitchFamily="2" charset="0"/>
              </a:rPr>
              <a:t>LílqvlaÒi</a:t>
            </a:r>
            <a:r>
              <a:rPr lang="en-CA" sz="3100" b="1" dirty="0" smtClean="0">
                <a:solidFill>
                  <a:srgbClr val="FFFF00"/>
                </a:solidFill>
                <a:latin typeface="Heiltsuk Doulos" pitchFamily="2" charset="0"/>
              </a:rPr>
              <a:t>  </a:t>
            </a:r>
            <a:r>
              <a:rPr lang="en-CA" sz="3100" b="1" dirty="0">
                <a:solidFill>
                  <a:srgbClr val="FFFF00"/>
                </a:solidFill>
                <a:latin typeface="Heiltsuk Doulos" pitchFamily="2" charset="0"/>
              </a:rPr>
              <a:t>- </a:t>
            </a:r>
            <a:r>
              <a:rPr lang="en-US" sz="3100" b="1" dirty="0">
                <a:solidFill>
                  <a:srgbClr val="FFFF00"/>
                </a:solidFill>
                <a:latin typeface="Heiltsuk Doulos" panose="00000400000000000000" pitchFamily="2" charset="0"/>
              </a:rPr>
              <a:t>’</a:t>
            </a:r>
            <a:r>
              <a:rPr lang="en-US" sz="3100" b="1" dirty="0" err="1">
                <a:solidFill>
                  <a:srgbClr val="FFFF00"/>
                </a:solidFill>
                <a:latin typeface="Heiltsuk Doulos" panose="00000400000000000000" pitchFamily="2" charset="0"/>
              </a:rPr>
              <a:t>Qvúgva¥aitþv</a:t>
            </a:r>
            <a:endParaRPr lang="en-CA" sz="3100" b="1" dirty="0">
              <a:latin typeface="Heiltsuk Doulos" pitchFamily="2" charset="0"/>
            </a:endParaRPr>
          </a:p>
        </p:txBody>
      </p:sp>
      <p:sp>
        <p:nvSpPr>
          <p:cNvPr id="92" name="Round Diagonal Corner Rectangle 91"/>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ound Diagonal Corner Rectangle 92"/>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ound Diagonal Corner Rectangle 93"/>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ound Diagonal Corner Rectangle 94"/>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Flowchart: Connector 104"/>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Flowchart: Connector 105"/>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Flowchart: Connector 106"/>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Flowchart: Connector 107"/>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Flowchart: Connector 108"/>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Flowchart: Connector 109"/>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Flowchart: Connector 110"/>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Flowchart: Connector 111"/>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Flowchart: Connector 112"/>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Flowchart: Connector 113"/>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Flowchart: Connector 114"/>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Flowchart: Connector 115"/>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Flowchart: Connector 116"/>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Flowchart: Connector 117"/>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Flowchart: Connector 118"/>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Flowchart: Connector 119"/>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Flowchart: Connector 120"/>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Flowchart: Connector 121"/>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Flowchart: Connector 122"/>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Flowchart: Connector 123"/>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Flowchart: Connector 124"/>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Flowchart: Connector 125"/>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Flowchart: Connector 126"/>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Flowchart: Connector 127"/>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Flowchart: Connector 128"/>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Flowchart: Connector 129"/>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Flowchart: Connector 130"/>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Flowchart: Connector 131"/>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Flowchart: Connector 132"/>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Flowchart: Connector 133"/>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Flowchart: Connector 134"/>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Flowchart: Connector 135"/>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Flowchart: Connector 136"/>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Flowchart: Connector 137"/>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Flowchart: Connector 138"/>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2" name="Picture 51" descr="C:\Users\jvickers\Desktop\cuzcyrs.png"/>
          <p:cNvPicPr/>
          <p:nvPr/>
        </p:nvPicPr>
        <p:blipFill rotWithShape="1">
          <a:blip r:embed="rId4">
            <a:extLst>
              <a:ext uri="{28A0092B-C50C-407E-A947-70E740481C1C}">
                <a14:useLocalDpi xmlns:a14="http://schemas.microsoft.com/office/drawing/2010/main" val="0"/>
              </a:ext>
            </a:extLst>
          </a:blip>
          <a:srcRect l="7798" t="33399" r="56672" b="10937"/>
          <a:stretch/>
        </p:blipFill>
        <p:spPr bwMode="auto">
          <a:xfrm>
            <a:off x="3513600" y="762001"/>
            <a:ext cx="2116800" cy="3505200"/>
          </a:xfrm>
          <a:prstGeom prst="rect">
            <a:avLst/>
          </a:prstGeom>
          <a:noFill/>
          <a:ln>
            <a:noFill/>
          </a:ln>
          <a:extLst>
            <a:ext uri="{53640926-AAD7-44D8-BBD7-CCE9431645EC}">
              <a14:shadowObscured xmlns:a14="http://schemas.microsoft.com/office/drawing/2010/main"/>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0000" y="838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8206" fill="hold"/>
                                        <p:tgtEl>
                                          <p:spTgt spid="3"/>
                                        </p:tgtEl>
                                      </p:cBhvr>
                                    </p:cmd>
                                  </p:childTnLst>
                                </p:cTn>
                              </p:par>
                            </p:childTnLst>
                          </p:cTn>
                        </p:par>
                      </p:childTnLst>
                    </p:cTn>
                  </p:par>
                </p:childTnLst>
              </p:cTn>
              <p:nextCondLst>
                <p:cond evt="onClick" delay="0">
                  <p:tgtEl>
                    <p:spTgt spid="3"/>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fontScale="90000"/>
          </a:bodyPr>
          <a:lstStyle/>
          <a:p>
            <a:r>
              <a:rPr lang="en-CA" sz="3200" dirty="0" smtClean="0">
                <a:latin typeface="Heiltsuk Doulos"/>
              </a:rPr>
              <a:t> </a:t>
            </a:r>
            <a:r>
              <a:rPr lang="en-CA" sz="3200" b="1" dirty="0" smtClean="0">
                <a:solidFill>
                  <a:srgbClr val="FFFF00"/>
                </a:solidFill>
                <a:latin typeface="Heiltsuk Doulos"/>
              </a:rPr>
              <a:t>’</a:t>
            </a:r>
            <a:r>
              <a:rPr lang="en-CA" sz="3200" b="1" dirty="0" err="1" smtClean="0">
                <a:solidFill>
                  <a:srgbClr val="FFFF00"/>
                </a:solidFill>
                <a:latin typeface="Heiltsuk Doulos"/>
              </a:rPr>
              <a:t>Híµás</a:t>
            </a:r>
            <a:r>
              <a:rPr lang="en-CA" sz="3200" b="1" dirty="0" smtClean="0">
                <a:solidFill>
                  <a:srgbClr val="FFFF00"/>
                </a:solidFill>
                <a:latin typeface="Heiltsuk Doulos"/>
              </a:rPr>
              <a:t> ’</a:t>
            </a:r>
            <a:r>
              <a:rPr lang="en-CA" sz="3200" b="1" dirty="0" err="1" smtClean="0">
                <a:solidFill>
                  <a:srgbClr val="FFFF00"/>
                </a:solidFill>
                <a:latin typeface="Heiltsuk Doulos"/>
              </a:rPr>
              <a:t>Qvúmáñukvªa</a:t>
            </a:r>
            <a:r>
              <a:rPr lang="en-CA" sz="3200" dirty="0" smtClean="0">
                <a:solidFill>
                  <a:srgbClr val="FF0000"/>
                </a:solidFill>
                <a:latin typeface="Heiltsuk Doulos"/>
              </a:rPr>
              <a:t/>
            </a:r>
            <a:br>
              <a:rPr lang="en-CA" sz="3200" dirty="0" smtClean="0">
                <a:solidFill>
                  <a:srgbClr val="FF0000"/>
                </a:solidFill>
                <a:latin typeface="Heiltsuk Doulos"/>
              </a:rPr>
            </a:br>
            <a:r>
              <a:rPr lang="en-CA" sz="3200" dirty="0" smtClean="0">
                <a:latin typeface="Heiltsuk Doulos"/>
              </a:rPr>
              <a:t> </a:t>
            </a:r>
            <a:r>
              <a:rPr lang="en-CA" sz="2800" b="1" dirty="0" smtClean="0">
                <a:latin typeface="Heiltsuk Doulos"/>
              </a:rPr>
              <a:t>Translation: Chief - Getting rich </a:t>
            </a:r>
            <a:br>
              <a:rPr lang="en-CA" sz="2800" b="1" dirty="0" smtClean="0">
                <a:latin typeface="Heiltsuk Doulos"/>
              </a:rPr>
            </a:br>
            <a:r>
              <a:rPr lang="en-CA" sz="2800" b="1" dirty="0" smtClean="0">
                <a:latin typeface="Heiltsuk Doulos"/>
              </a:rPr>
              <a:t>Wilfred Humchitt </a:t>
            </a:r>
            <a:br>
              <a:rPr lang="en-CA" sz="2800" b="1" dirty="0" smtClean="0">
                <a:latin typeface="Heiltsuk Doulos"/>
              </a:rPr>
            </a:br>
            <a:r>
              <a:rPr lang="en-CA" sz="2800" b="1" dirty="0" err="1" smtClean="0">
                <a:solidFill>
                  <a:srgbClr val="FFFF00"/>
                </a:solidFill>
                <a:latin typeface="Heiltsuk Doulos" pitchFamily="2" charset="0"/>
              </a:rPr>
              <a:t>LílqvlaÒi</a:t>
            </a:r>
            <a:r>
              <a:rPr lang="en-CA" sz="2800" b="1" dirty="0" smtClean="0">
                <a:solidFill>
                  <a:srgbClr val="FFFF00"/>
                </a:solidFill>
                <a:latin typeface="Heiltsuk Doulos" pitchFamily="2" charset="0"/>
              </a:rPr>
              <a:t> - </a:t>
            </a:r>
            <a:r>
              <a:rPr lang="en-US" sz="2800" b="1" dirty="0" smtClean="0">
                <a:solidFill>
                  <a:srgbClr val="FFFF00"/>
                </a:solidFill>
                <a:latin typeface="Heiltsuk Doulos" panose="00000400000000000000" pitchFamily="2" charset="0"/>
              </a:rPr>
              <a:t>’</a:t>
            </a:r>
            <a:r>
              <a:rPr lang="en-US" sz="2800" b="1" dirty="0" err="1" smtClean="0">
                <a:solidFill>
                  <a:srgbClr val="FFFF00"/>
                </a:solidFill>
                <a:latin typeface="Heiltsuk Doulos" panose="00000400000000000000" pitchFamily="2" charset="0"/>
              </a:rPr>
              <a:t>WúiÒitiþv</a:t>
            </a:r>
            <a:endParaRPr lang="en-CA" sz="2800" b="1" dirty="0">
              <a:solidFill>
                <a:srgbClr val="FFFF00"/>
              </a:solidFill>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 r="-7147" b="21838"/>
          <a:stretch/>
        </p:blipFill>
        <p:spPr>
          <a:xfrm>
            <a:off x="3276600" y="914400"/>
            <a:ext cx="2734800" cy="3461982"/>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3761" y="78658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0706" fill="hold"/>
                                        <p:tgtEl>
                                          <p:spTgt spid="7"/>
                                        </p:tgtEl>
                                      </p:cBhvr>
                                    </p:cmd>
                                  </p:childTnLst>
                                </p:cTn>
                              </p:par>
                            </p:childTnLst>
                          </p:cTn>
                        </p:par>
                      </p:childTnLst>
                    </p:cTn>
                  </p:par>
                </p:childTnLst>
              </p:cTn>
              <p:nextCondLst>
                <p:cond evt="onClick" delay="0">
                  <p:tgtEl>
                    <p:spTgt spid="7"/>
                  </p:tgtEl>
                </p:cond>
              </p:nextCondLst>
            </p:seq>
            <p:audio>
              <p:cMediaNode vol="80000">
                <p:cTn id="22"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343400"/>
            <a:ext cx="7620000" cy="1828800"/>
          </a:xfrm>
        </p:spPr>
        <p:txBody>
          <a:bodyPr>
            <a:normAutofit/>
          </a:bodyPr>
          <a:lstStyle/>
          <a:p>
            <a:r>
              <a:rPr lang="en-CA" sz="2800" b="1" dirty="0" smtClean="0">
                <a:latin typeface="Heiltsuk Doulos"/>
              </a:rPr>
              <a:t>Chief: </a:t>
            </a:r>
            <a:r>
              <a:rPr lang="en-CA" sz="2800" b="1" dirty="0" smtClean="0">
                <a:solidFill>
                  <a:srgbClr val="FFFF00"/>
                </a:solidFill>
                <a:latin typeface="Heiltsuk Doulos"/>
              </a:rPr>
              <a:t>’</a:t>
            </a:r>
            <a:r>
              <a:rPr lang="en-CA" sz="2800" b="1" dirty="0" err="1" smtClean="0">
                <a:solidFill>
                  <a:srgbClr val="FFFF00"/>
                </a:solidFill>
                <a:latin typeface="Heiltsuk Doulos"/>
              </a:rPr>
              <a:t>Híµás</a:t>
            </a:r>
            <a:r>
              <a:rPr lang="en-CA" sz="2800" b="1" dirty="0" smtClean="0">
                <a:solidFill>
                  <a:srgbClr val="FFFF00"/>
                </a:solidFill>
                <a:latin typeface="Heiltsuk Doulos"/>
              </a:rPr>
              <a:t> ’H²zit</a:t>
            </a:r>
            <a:br>
              <a:rPr lang="en-CA" sz="2800" b="1" dirty="0" smtClean="0">
                <a:solidFill>
                  <a:srgbClr val="FFFF00"/>
                </a:solidFill>
                <a:latin typeface="Heiltsuk Doulos"/>
              </a:rPr>
            </a:br>
            <a:r>
              <a:rPr lang="en-CA" sz="2800" b="1" dirty="0" smtClean="0">
                <a:latin typeface="Heiltsuk Doulos"/>
              </a:rPr>
              <a:t> Translation: Chief - Giving food</a:t>
            </a:r>
            <a:br>
              <a:rPr lang="en-CA" sz="2800" b="1" dirty="0" smtClean="0">
                <a:latin typeface="Heiltsuk Doulos"/>
              </a:rPr>
            </a:br>
            <a:r>
              <a:rPr lang="en-CA" sz="2800" b="1" dirty="0" smtClean="0">
                <a:latin typeface="Heiltsuk Doulos"/>
              </a:rPr>
              <a:t>Garth Humchitt</a:t>
            </a:r>
            <a:br>
              <a:rPr lang="en-CA" sz="2800" b="1" dirty="0" smtClean="0">
                <a:latin typeface="Heiltsuk Doulos"/>
              </a:rPr>
            </a:br>
            <a:r>
              <a:rPr lang="en-CA" sz="2800" b="1" dirty="0" err="1">
                <a:solidFill>
                  <a:srgbClr val="FFFF00"/>
                </a:solidFill>
                <a:latin typeface="Heiltsuk Doulos" pitchFamily="2" charset="0"/>
              </a:rPr>
              <a:t>LílqvlaÒi</a:t>
            </a:r>
            <a:r>
              <a:rPr lang="en-CA" sz="2800" b="1" dirty="0">
                <a:solidFill>
                  <a:srgbClr val="FFFF00"/>
                </a:solidFill>
                <a:latin typeface="Heiltsuk Doulos" pitchFamily="2" charset="0"/>
              </a:rPr>
              <a:t> - </a:t>
            </a:r>
            <a:r>
              <a:rPr lang="en-US" sz="2800" b="1" dirty="0">
                <a:solidFill>
                  <a:srgbClr val="FFFF00"/>
                </a:solidFill>
                <a:latin typeface="Heiltsuk Doulos" panose="00000400000000000000" pitchFamily="2" charset="0"/>
              </a:rPr>
              <a:t>’</a:t>
            </a:r>
            <a:r>
              <a:rPr lang="en-US" sz="2800" b="1" dirty="0" err="1">
                <a:solidFill>
                  <a:srgbClr val="FFFF00"/>
                </a:solidFill>
                <a:latin typeface="Heiltsuk Doulos" panose="00000400000000000000" pitchFamily="2" charset="0"/>
              </a:rPr>
              <a:t>WúiÒitiþv</a:t>
            </a:r>
            <a:endParaRPr lang="en-CA" sz="28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0456" r="33579" b="35220"/>
          <a:stretch/>
        </p:blipFill>
        <p:spPr>
          <a:xfrm>
            <a:off x="3488140" y="762001"/>
            <a:ext cx="2473637" cy="3581399"/>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52200" y="82000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2703" fill="hold"/>
                                        <p:tgtEl>
                                          <p:spTgt spid="4"/>
                                        </p:tgtEl>
                                      </p:cBhvr>
                                    </p:cmd>
                                  </p:childTnLst>
                                </p:cTn>
                              </p:par>
                            </p:childTnLst>
                          </p:cTn>
                        </p:par>
                      </p:childTnLst>
                    </p:cTn>
                  </p:par>
                </p:childTnLst>
              </p:cTn>
              <p:nextCondLst>
                <p:cond evt="onClick" delay="0">
                  <p:tgtEl>
                    <p:spTgt spid="4"/>
                  </p:tgtEl>
                </p:cond>
              </p:nextCondLst>
            </p:seq>
            <p:audio>
              <p:cMediaNode vol="80000">
                <p:cTn id="15"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4" cstate="print">
            <a:lum bright="6000" contrast="18000"/>
          </a:blip>
          <a:srcRect/>
          <a:stretch>
            <a:fillRect/>
          </a:stretch>
        </p:blipFill>
        <p:spPr bwMode="auto">
          <a:xfrm>
            <a:off x="677400" y="651591"/>
            <a:ext cx="3970800" cy="5490600"/>
          </a:xfrm>
          <a:prstGeom prst="rect">
            <a:avLst/>
          </a:prstGeom>
          <a:noFill/>
          <a:ln w="9525" algn="in">
            <a:noFill/>
            <a:miter lim="800000"/>
            <a:headEnd/>
            <a:tailEnd/>
          </a:ln>
          <a:effectLst/>
        </p:spPr>
      </p:pic>
      <p:sp>
        <p:nvSpPr>
          <p:cNvPr id="2" name="Title 1"/>
          <p:cNvSpPr>
            <a:spLocks noGrp="1"/>
          </p:cNvSpPr>
          <p:nvPr>
            <p:ph type="ctrTitle"/>
          </p:nvPr>
        </p:nvSpPr>
        <p:spPr>
          <a:xfrm>
            <a:off x="4572000" y="681600"/>
            <a:ext cx="3810000" cy="5490600"/>
          </a:xfrm>
        </p:spPr>
        <p:txBody>
          <a:bodyPr>
            <a:normAutofit/>
          </a:bodyPr>
          <a:lstStyle/>
          <a:p>
            <a:r>
              <a:rPr lang="en-CA" sz="2800" b="1" dirty="0" smtClean="0">
                <a:solidFill>
                  <a:srgbClr val="FFFF00"/>
                </a:solidFill>
                <a:latin typeface="Heiltsuk Doulos" pitchFamily="2" charset="0"/>
              </a:rPr>
              <a:t/>
            </a:r>
            <a:br>
              <a:rPr lang="en-CA" sz="2800" b="1" dirty="0" smtClean="0">
                <a:solidFill>
                  <a:srgbClr val="FFFF00"/>
                </a:solidFill>
                <a:latin typeface="Heiltsuk Doulos" pitchFamily="2" charset="0"/>
              </a:rPr>
            </a:br>
            <a:r>
              <a:rPr lang="en-CA" sz="2800" b="1" dirty="0" err="1" smtClean="0">
                <a:solidFill>
                  <a:srgbClr val="FFFF00"/>
                </a:solidFill>
                <a:latin typeface="Heiltsuk Doulos" pitchFamily="2" charset="0"/>
              </a:rPr>
              <a:t>Sðáukvnts</a:t>
            </a:r>
            <a:r>
              <a:rPr lang="en-CA" sz="2800" b="1" dirty="0" smtClean="0">
                <a:solidFill>
                  <a:srgbClr val="FFFF00"/>
                </a:solidFill>
                <a:latin typeface="Heiltsuk Doulos" pitchFamily="2" charset="0"/>
              </a:rPr>
              <a:t> </a:t>
            </a:r>
            <a:r>
              <a:rPr lang="en-CA" sz="2800" b="1" dirty="0" err="1" smtClean="0">
                <a:solidFill>
                  <a:srgbClr val="FFFF00"/>
                </a:solidFill>
                <a:latin typeface="Heiltsuk Doulos" pitchFamily="2" charset="0"/>
              </a:rPr>
              <a:t>lílqvlaÒi</a:t>
            </a:r>
            <a:r>
              <a:rPr lang="en-CA" sz="2800" b="1" dirty="0" smtClean="0">
                <a:solidFill>
                  <a:srgbClr val="FFFF00"/>
                </a:solidFill>
                <a:latin typeface="Heiltsuk Doulos" pitchFamily="2" charset="0"/>
              </a:rPr>
              <a:t> </a:t>
            </a:r>
            <a:r>
              <a:rPr lang="en-CA" sz="2800" dirty="0" smtClean="0">
                <a:latin typeface="Heiltsuk Doulos" pitchFamily="2" charset="0"/>
              </a:rPr>
              <a:t> We are five tribes.</a:t>
            </a:r>
            <a:br>
              <a:rPr lang="en-CA" sz="2800" dirty="0" smtClean="0">
                <a:latin typeface="Heiltsuk Doulos" pitchFamily="2" charset="0"/>
              </a:rPr>
            </a:br>
            <a:r>
              <a:rPr lang="en-CA" sz="2400" b="1" dirty="0" smtClean="0">
                <a:solidFill>
                  <a:srgbClr val="FFFF00"/>
                </a:solidFill>
                <a:latin typeface="Heiltsuk Doulos" pitchFamily="2" charset="0"/>
              </a:rPr>
              <a:t>’</a:t>
            </a:r>
            <a:r>
              <a:rPr lang="en-CA" sz="2400" b="1" dirty="0" err="1" smtClean="0">
                <a:solidFill>
                  <a:srgbClr val="FFFF00"/>
                </a:solidFill>
                <a:latin typeface="Heiltsuk Doulos" pitchFamily="2" charset="0"/>
              </a:rPr>
              <a:t>Wúyalitþv</a:t>
            </a:r>
            <a:r>
              <a:rPr lang="en-CA" sz="2400" dirty="0" smtClean="0">
                <a:solidFill>
                  <a:srgbClr val="FFFF00"/>
                </a:solidFill>
                <a:latin typeface="Heiltsuk Doulos" pitchFamily="2" charset="0"/>
              </a:rPr>
              <a:t> </a:t>
            </a:r>
            <a:r>
              <a:rPr lang="en-CA" sz="2400" dirty="0" smtClean="0">
                <a:latin typeface="Heiltsuk Doulos" pitchFamily="2" charset="0"/>
              </a:rPr>
              <a:t/>
            </a:r>
            <a:br>
              <a:rPr lang="en-CA" sz="2400" dirty="0" smtClean="0">
                <a:latin typeface="Heiltsuk Doulos" pitchFamily="2" charset="0"/>
              </a:rPr>
            </a:br>
            <a:r>
              <a:rPr lang="en-CA" sz="2400" dirty="0" smtClean="0">
                <a:latin typeface="Heiltsuk Doulos" pitchFamily="2" charset="0"/>
              </a:rPr>
              <a:t>The Outside People</a:t>
            </a:r>
            <a:br>
              <a:rPr lang="en-CA" sz="2400" dirty="0" smtClean="0">
                <a:latin typeface="Heiltsuk Doulos" pitchFamily="2" charset="0"/>
              </a:rPr>
            </a:br>
            <a:r>
              <a:rPr lang="en-CA" sz="2400" b="1" dirty="0" smtClean="0">
                <a:solidFill>
                  <a:srgbClr val="FFFF00"/>
                </a:solidFill>
                <a:latin typeface="Heiltsuk Doulos" pitchFamily="2" charset="0"/>
              </a:rPr>
              <a:t>’</a:t>
            </a:r>
            <a:r>
              <a:rPr lang="en-CA" sz="2400" b="1" dirty="0" err="1" smtClean="0">
                <a:solidFill>
                  <a:srgbClr val="FFFF00"/>
                </a:solidFill>
                <a:latin typeface="Heiltsuk Doulos" pitchFamily="2" charset="0"/>
              </a:rPr>
              <a:t>Qvúqva¥áitþv</a:t>
            </a:r>
            <a:r>
              <a:rPr lang="en-CA" sz="2400" dirty="0" smtClean="0">
                <a:latin typeface="Heiltsuk Doulos" pitchFamily="2" charset="0"/>
              </a:rPr>
              <a:t>  </a:t>
            </a:r>
            <a:br>
              <a:rPr lang="en-CA" sz="2400" dirty="0" smtClean="0">
                <a:latin typeface="Heiltsuk Doulos" pitchFamily="2" charset="0"/>
              </a:rPr>
            </a:br>
            <a:r>
              <a:rPr lang="en-CA" sz="2400" dirty="0" smtClean="0">
                <a:latin typeface="Heiltsuk Doulos" pitchFamily="2" charset="0"/>
              </a:rPr>
              <a:t>The Calm Water People</a:t>
            </a:r>
            <a:br>
              <a:rPr lang="en-CA" sz="2400" dirty="0" smtClean="0">
                <a:latin typeface="Heiltsuk Doulos" pitchFamily="2" charset="0"/>
              </a:rPr>
            </a:br>
            <a:r>
              <a:rPr lang="en-CA" sz="2400" b="1" dirty="0" smtClean="0">
                <a:solidFill>
                  <a:srgbClr val="FFFF00"/>
                </a:solidFill>
                <a:latin typeface="Heiltsuk Doulos" pitchFamily="2" charset="0"/>
              </a:rPr>
              <a:t>’</a:t>
            </a:r>
            <a:r>
              <a:rPr lang="en-CA" sz="2400" b="1" dirty="0" err="1" smtClean="0">
                <a:solidFill>
                  <a:srgbClr val="FFFF00"/>
                </a:solidFill>
                <a:latin typeface="Heiltsuk Doulos" pitchFamily="2" charset="0"/>
              </a:rPr>
              <a:t>Wuíƒítþv</a:t>
            </a:r>
            <a:r>
              <a:rPr lang="en-CA" sz="2400" dirty="0" smtClean="0">
                <a:solidFill>
                  <a:srgbClr val="FFFF00"/>
                </a:solidFill>
                <a:latin typeface="Heiltsuk Doulos" pitchFamily="2" charset="0"/>
              </a:rPr>
              <a:t> </a:t>
            </a:r>
            <a:r>
              <a:rPr lang="en-CA" sz="2400" dirty="0" smtClean="0">
                <a:latin typeface="Heiltsuk Doulos" pitchFamily="2" charset="0"/>
              </a:rPr>
              <a:t/>
            </a:r>
            <a:br>
              <a:rPr lang="en-CA" sz="2400" dirty="0" smtClean="0">
                <a:latin typeface="Heiltsuk Doulos" pitchFamily="2" charset="0"/>
              </a:rPr>
            </a:br>
            <a:r>
              <a:rPr lang="en-CA" sz="2400" dirty="0" smtClean="0">
                <a:latin typeface="Heiltsuk Doulos" pitchFamily="2" charset="0"/>
              </a:rPr>
              <a:t>The Inside People</a:t>
            </a:r>
            <a:br>
              <a:rPr lang="en-CA" sz="2400" dirty="0" smtClean="0">
                <a:latin typeface="Heiltsuk Doulos" pitchFamily="2" charset="0"/>
              </a:rPr>
            </a:br>
            <a:r>
              <a:rPr lang="en-CA" sz="2400" b="1" dirty="0" smtClean="0">
                <a:solidFill>
                  <a:srgbClr val="FFFF00"/>
                </a:solidFill>
                <a:latin typeface="Heiltsuk Doulos" pitchFamily="2" charset="0"/>
              </a:rPr>
              <a:t>’</a:t>
            </a:r>
            <a:r>
              <a:rPr lang="en-CA" sz="2400" b="1" dirty="0" err="1" smtClean="0">
                <a:solidFill>
                  <a:srgbClr val="FFFF00"/>
                </a:solidFill>
                <a:latin typeface="Heiltsuk Doulos" pitchFamily="2" charset="0"/>
              </a:rPr>
              <a:t>Yísdáitþv</a:t>
            </a:r>
            <a:r>
              <a:rPr lang="en-CA" sz="2400" dirty="0" smtClean="0">
                <a:solidFill>
                  <a:srgbClr val="FFFF00"/>
                </a:solidFill>
                <a:latin typeface="Heiltsuk Doulos" pitchFamily="2" charset="0"/>
              </a:rPr>
              <a:t> </a:t>
            </a:r>
            <a:r>
              <a:rPr lang="en-CA" sz="2400" dirty="0" smtClean="0">
                <a:latin typeface="Heiltsuk Doulos" pitchFamily="2" charset="0"/>
              </a:rPr>
              <a:t/>
            </a:r>
            <a:br>
              <a:rPr lang="en-CA" sz="2400" dirty="0" smtClean="0">
                <a:latin typeface="Heiltsuk Doulos" pitchFamily="2" charset="0"/>
              </a:rPr>
            </a:br>
            <a:r>
              <a:rPr lang="en-CA" sz="2400" dirty="0" smtClean="0">
                <a:latin typeface="Heiltsuk Doulos" pitchFamily="2" charset="0"/>
              </a:rPr>
              <a:t>People of ’</a:t>
            </a:r>
            <a:r>
              <a:rPr lang="en-CA" sz="2400" dirty="0" err="1" smtClean="0">
                <a:latin typeface="Heiltsuk Doulos" pitchFamily="2" charset="0"/>
              </a:rPr>
              <a:t>Yísdá</a:t>
            </a:r>
            <a:r>
              <a:rPr lang="en-CA" sz="2400" dirty="0" smtClean="0">
                <a:latin typeface="Heiltsuk Doulos" pitchFamily="2" charset="0"/>
              </a:rPr>
              <a:t/>
            </a:r>
            <a:br>
              <a:rPr lang="en-CA" sz="2400" dirty="0" smtClean="0">
                <a:latin typeface="Heiltsuk Doulos" pitchFamily="2" charset="0"/>
              </a:rPr>
            </a:br>
            <a:r>
              <a:rPr lang="en-CA" sz="2400" b="1" dirty="0" err="1" smtClean="0">
                <a:solidFill>
                  <a:srgbClr val="FFFF00"/>
                </a:solidFill>
                <a:latin typeface="Heiltsuk Doulos"/>
              </a:rPr>
              <a:t>ÿXáiþáis</a:t>
            </a:r>
            <a:r>
              <a:rPr lang="en-CA" sz="2400" dirty="0" smtClean="0">
                <a:solidFill>
                  <a:srgbClr val="FFFF00"/>
                </a:solidFill>
                <a:latin typeface="Heiltsuk Doulos" pitchFamily="2" charset="0"/>
              </a:rPr>
              <a:t> </a:t>
            </a:r>
            <a:r>
              <a:rPr lang="en-CA" sz="2400" dirty="0" smtClean="0">
                <a:latin typeface="Heiltsuk Doulos" pitchFamily="2" charset="0"/>
              </a:rPr>
              <a:t/>
            </a:r>
            <a:br>
              <a:rPr lang="en-CA" sz="2400" dirty="0" smtClean="0">
                <a:latin typeface="Heiltsuk Doulos" pitchFamily="2" charset="0"/>
              </a:rPr>
            </a:br>
            <a:r>
              <a:rPr lang="en-CA" sz="2400" dirty="0" smtClean="0">
                <a:latin typeface="Heiltsuk Doulos" pitchFamily="2" charset="0"/>
              </a:rPr>
              <a:t>Down River or North</a:t>
            </a:r>
            <a:endParaRPr lang="en-CA" sz="2400" dirty="0">
              <a:latin typeface="Heiltsuk Doulos" pitchFamily="2" charset="0"/>
            </a:endParaRPr>
          </a:p>
        </p:txBody>
      </p:sp>
      <p:sp>
        <p:nvSpPr>
          <p:cNvPr id="148" name="Round Diagonal Corner Rectangle 1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ound Diagonal Corner Rectangle 1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Round Diagonal Corner Rectangle 1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Round Diagonal Corner Rectangle 1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Flowchart: Connector 1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Flowchart: Connector 1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Flowchart: Connector 1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Flowchart: Connector 1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Flowchart: Connector 1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Flowchart: Connector 1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Flowchart: Connector 1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Flowchart: Connector 1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0" name="Flowchart: Connector 1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Flowchart: Connector 1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Flowchart: Connector 1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Flowchart: Connector 1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Flowchart: Connector 1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Flowchart: Connector 1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Flowchart: Connector 1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Flowchart: Connector 1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Flowchart: Connector 1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Flowchart: Connector 1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Flowchart: Connector 1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Flowchart: Connector 1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lowchart: Connector 1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Flowchart: Connector 1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lowchart: Connector 1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Flowchart: Connector 1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Flowchart: Connector 1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Flowchart: Connector 1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lowchart: Connector 1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Flowchart: Connector 1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lowchart: Connector 1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Flowchart: Connector 1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Flowchart: Connector 1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Flowchart: Connector 1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Flowchart: Connector 1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Flowchart: Connector 1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lowchart: Connector 1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lowchart: Connector 1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lowchart: Connector 1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lowchart: Connector 1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Flowchart: Connector 1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Flowchart: Connector 1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lowchart: Connector 1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lowchart: Connector 1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lowchart: Connector 1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lowchart: Connector 1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97952" y="723900"/>
            <a:ext cx="609600" cy="609600"/>
          </a:xfrm>
          <a:prstGeom prst="rect">
            <a:avLst/>
          </a:prstGeom>
        </p:spPr>
      </p:pic>
    </p:spTree>
    <p:extLst>
      <p:ext uri="{BB962C8B-B14F-4D97-AF65-F5344CB8AC3E}">
        <p14:creationId xmlns:p14="http://schemas.microsoft.com/office/powerpoint/2010/main" val="87673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9003" fill="hold"/>
                                        <p:tgtEl>
                                          <p:spTgt spid="3"/>
                                        </p:tgtEl>
                                      </p:cBhvr>
                                    </p:cmd>
                                  </p:childTnLst>
                                </p:cTn>
                              </p:par>
                            </p:childTnLst>
                          </p:cTn>
                        </p:par>
                      </p:childTnLst>
                    </p:cTn>
                  </p:par>
                </p:childTnLst>
              </p:cTn>
              <p:nextCondLst>
                <p:cond evt="onClick" delay="0">
                  <p:tgtEl>
                    <p:spTgt spid="3"/>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161" y="4063950"/>
            <a:ext cx="7620000" cy="1905000"/>
          </a:xfrm>
        </p:spPr>
        <p:txBody>
          <a:bodyPr>
            <a:noAutofit/>
          </a:bodyPr>
          <a:lstStyle/>
          <a:p>
            <a:r>
              <a:rPr lang="en-CA" sz="2800" b="1" dirty="0" smtClean="0">
                <a:solidFill>
                  <a:srgbClr val="FFFF00"/>
                </a:solidFill>
                <a:latin typeface="Heiltsuk Doulos"/>
              </a:rPr>
              <a:t>’</a:t>
            </a:r>
            <a:r>
              <a:rPr lang="en-CA" sz="2800" b="1" dirty="0" err="1" smtClean="0">
                <a:solidFill>
                  <a:srgbClr val="FFFF00"/>
                </a:solidFill>
                <a:latin typeface="Heiltsuk Doulos"/>
              </a:rPr>
              <a:t>Híµás</a:t>
            </a:r>
            <a:r>
              <a:rPr lang="en-CA" sz="2800" b="1" dirty="0" smtClean="0">
                <a:solidFill>
                  <a:srgbClr val="FFFF00"/>
                </a:solidFill>
                <a:latin typeface="Heiltsuk Doulos"/>
              </a:rPr>
              <a:t> ’T…</a:t>
            </a:r>
            <a:r>
              <a:rPr lang="en-CA" sz="2800" b="1" dirty="0" err="1" smtClean="0">
                <a:solidFill>
                  <a:srgbClr val="FFFF00"/>
                </a:solidFill>
                <a:latin typeface="Heiltsuk Doulos"/>
              </a:rPr>
              <a:t>tmxv</a:t>
            </a:r>
            <a:r>
              <a:rPr lang="en-CA" sz="2800" dirty="0" smtClean="0">
                <a:latin typeface="Heiltsuk Doulos"/>
              </a:rPr>
              <a:t/>
            </a:r>
            <a:br>
              <a:rPr lang="en-CA" sz="2800" dirty="0" smtClean="0">
                <a:latin typeface="Heiltsuk Doulos"/>
              </a:rPr>
            </a:br>
            <a:r>
              <a:rPr lang="en-CA" sz="2800" b="1" dirty="0" smtClean="0">
                <a:latin typeface="Heiltsuk Doulos"/>
              </a:rPr>
              <a:t> Origin: Bella Coola</a:t>
            </a:r>
            <a:br>
              <a:rPr lang="en-CA" sz="2800" b="1" dirty="0" smtClean="0">
                <a:latin typeface="Heiltsuk Doulos"/>
              </a:rPr>
            </a:br>
            <a:r>
              <a:rPr lang="en-CA" sz="2800" b="1" dirty="0" smtClean="0">
                <a:latin typeface="Heiltsuk Doulos"/>
              </a:rPr>
              <a:t>Chief – translation of name unknown</a:t>
            </a:r>
            <a:r>
              <a:rPr lang="en-CA" sz="2800" b="1" dirty="0">
                <a:latin typeface="Heiltsuk Doulos"/>
              </a:rPr>
              <a:t/>
            </a:r>
            <a:br>
              <a:rPr lang="en-CA" sz="2800" b="1" dirty="0">
                <a:latin typeface="Heiltsuk Doulos"/>
              </a:rPr>
            </a:br>
            <a:r>
              <a:rPr lang="en-CA" sz="2800" b="1" dirty="0" smtClean="0">
                <a:latin typeface="Heiltsuk Doulos"/>
              </a:rPr>
              <a:t> Mark White</a:t>
            </a:r>
            <a:br>
              <a:rPr lang="en-CA" sz="2800" b="1" dirty="0" smtClean="0">
                <a:latin typeface="Heiltsuk Doulos"/>
              </a:rPr>
            </a:br>
            <a:r>
              <a:rPr lang="en-CA" sz="2800" b="1" dirty="0" err="1">
                <a:solidFill>
                  <a:srgbClr val="FFFF00"/>
                </a:solidFill>
                <a:latin typeface="Heiltsuk Doulos" pitchFamily="2" charset="0"/>
              </a:rPr>
              <a:t>LílqvlaÒi</a:t>
            </a:r>
            <a:r>
              <a:rPr lang="en-CA" sz="2800" b="1" dirty="0">
                <a:solidFill>
                  <a:srgbClr val="FFFF00"/>
                </a:solidFill>
                <a:latin typeface="Heiltsuk Doulos" pitchFamily="2" charset="0"/>
              </a:rPr>
              <a:t> </a:t>
            </a:r>
            <a:r>
              <a:rPr lang="en-CA" sz="2800" b="1" dirty="0" smtClean="0">
                <a:solidFill>
                  <a:srgbClr val="FFFF00"/>
                </a:solidFill>
                <a:latin typeface="Heiltsuk Doulos" pitchFamily="2" charset="0"/>
              </a:rPr>
              <a:t>- </a:t>
            </a:r>
            <a:r>
              <a:rPr lang="en-US" sz="2800" b="1" dirty="0" smtClean="0">
                <a:solidFill>
                  <a:srgbClr val="FFFF00"/>
                </a:solidFill>
                <a:latin typeface="Heiltsuk Doulos" panose="00000400000000000000" pitchFamily="2" charset="0"/>
              </a:rPr>
              <a:t>’</a:t>
            </a:r>
            <a:r>
              <a:rPr lang="en-US" sz="2800" b="1" dirty="0" err="1" smtClean="0">
                <a:solidFill>
                  <a:srgbClr val="FFFF00"/>
                </a:solidFill>
                <a:latin typeface="Heiltsuk Doulos" panose="00000400000000000000" pitchFamily="2" charset="0"/>
              </a:rPr>
              <a:t>Yísdáitþv</a:t>
            </a:r>
            <a:endParaRPr lang="en-CA" sz="2800" b="1" dirty="0">
              <a:solidFill>
                <a:srgbClr val="FFFF00"/>
              </a:solidFill>
              <a:latin typeface="Heiltsuk Doulos" pitchFamily="2" charset="0"/>
            </a:endParaRPr>
          </a:p>
        </p:txBody>
      </p:sp>
      <p:pic>
        <p:nvPicPr>
          <p:cNvPr id="3" name="Picture 2" descr="C:\Users\lbolton\Desktop\Rex's Work\Heiltsuk (School)\Heiltsuk Chiefs\Chief Cards (Print)\Flash Cards\Mark White.jpg"/>
          <p:cNvPicPr>
            <a:picLocks noChangeAspect="1" noChangeArrowheads="1"/>
          </p:cNvPicPr>
          <p:nvPr/>
        </p:nvPicPr>
        <p:blipFill>
          <a:blip r:embed="rId4" cstate="print"/>
          <a:srcRect/>
          <a:stretch>
            <a:fillRect/>
          </a:stretch>
        </p:blipFill>
        <p:spPr bwMode="auto">
          <a:xfrm>
            <a:off x="3307412" y="812700"/>
            <a:ext cx="2431472" cy="3115800"/>
          </a:xfrm>
          <a:prstGeom prst="rect">
            <a:avLst/>
          </a:prstGeom>
          <a:noFill/>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03639" y="7620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mph" presetSubtype="0" fill="remove" grpId="1" nodeType="clickEffect">
                                  <p:stCondLst>
                                    <p:cond delay="0"/>
                                  </p:stCondLst>
                                  <p:childTnLst>
                                    <p:animClr clrSpc="rgb" dir="cw">
                                      <p:cBhvr override="childStyle">
                                        <p:cTn id="18" dur="250" autoRev="1" fill="remove"/>
                                        <p:tgtEl>
                                          <p:spTgt spid="2"/>
                                        </p:tgtEl>
                                        <p:attrNameLst>
                                          <p:attrName>style.color</p:attrName>
                                        </p:attrNameLst>
                                      </p:cBhvr>
                                      <p:to>
                                        <a:schemeClr val="bg1"/>
                                      </p:to>
                                    </p:animClr>
                                    <p:animClr clrSpc="rgb" dir="cw">
                                      <p:cBhvr>
                                        <p:cTn id="19" dur="250" autoRev="1" fill="remove"/>
                                        <p:tgtEl>
                                          <p:spTgt spid="2"/>
                                        </p:tgtEl>
                                        <p:attrNameLst>
                                          <p:attrName>fillcolor</p:attrName>
                                        </p:attrNameLst>
                                      </p:cBhvr>
                                      <p:to>
                                        <a:schemeClr val="bg1"/>
                                      </p:to>
                                    </p:animClr>
                                    <p:set>
                                      <p:cBhvr>
                                        <p:cTn id="20" dur="250" autoRev="1" fill="remove"/>
                                        <p:tgtEl>
                                          <p:spTgt spid="2"/>
                                        </p:tgtEl>
                                        <p:attrNameLst>
                                          <p:attrName>fill.type</p:attrName>
                                        </p:attrNameLst>
                                      </p:cBhvr>
                                      <p:to>
                                        <p:strVal val="solid"/>
                                      </p:to>
                                    </p:set>
                                    <p:set>
                                      <p:cBhvr>
                                        <p:cTn id="21"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5094" fill="hold"/>
                                        <p:tgtEl>
                                          <p:spTgt spid="6"/>
                                        </p:tgtEl>
                                      </p:cBhvr>
                                    </p:cmd>
                                  </p:childTnLst>
                                </p:cTn>
                              </p:par>
                            </p:childTnLst>
                          </p:cTn>
                        </p:par>
                      </p:childTnLst>
                    </p:cTn>
                  </p:par>
                </p:childTnLst>
              </p:cTn>
              <p:nextCondLst>
                <p:cond evt="onClick" delay="0">
                  <p:tgtEl>
                    <p:spTgt spid="6"/>
                  </p:tgtEl>
                </p:cond>
              </p:nextCondLst>
            </p:seq>
            <p:audio>
              <p:cMediaNode vol="80000">
                <p:cTn id="27" fill="hold" display="0">
                  <p:stCondLst>
                    <p:cond delay="indefinite"/>
                  </p:stCondLst>
                  <p:endCondLst>
                    <p:cond evt="onStopAudio" delay="0">
                      <p:tgtEl>
                        <p:sldTgt/>
                      </p:tgtEl>
                    </p:cond>
                  </p:endCondLst>
                </p:cTn>
                <p:tgtEl>
                  <p:spTgt spid="6"/>
                </p:tgtEl>
              </p:cMediaNode>
            </p:audio>
          </p:childTnLst>
        </p:cTn>
      </p:par>
    </p:tnLst>
    <p:bldLst>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343400"/>
            <a:ext cx="7620000" cy="1828800"/>
          </a:xfrm>
        </p:spPr>
        <p:txBody>
          <a:bodyPr>
            <a:normAutofit fontScale="90000"/>
          </a:bodyPr>
          <a:lstStyle/>
          <a:p>
            <a:r>
              <a:rPr lang="en-CA" sz="3200" b="1" dirty="0" smtClean="0">
                <a:solidFill>
                  <a:srgbClr val="FFFF00"/>
                </a:solidFill>
                <a:latin typeface="Heiltsuk Doulos"/>
              </a:rPr>
              <a:t>’</a:t>
            </a:r>
            <a:r>
              <a:rPr lang="en-CA" sz="3200" b="1" dirty="0" err="1" smtClean="0">
                <a:solidFill>
                  <a:srgbClr val="FFFF00"/>
                </a:solidFill>
                <a:latin typeface="Heiltsuk Doulos"/>
              </a:rPr>
              <a:t>Híµás</a:t>
            </a:r>
            <a:r>
              <a:rPr lang="en-CA" sz="3200" b="1" dirty="0" smtClean="0">
                <a:solidFill>
                  <a:srgbClr val="FFFF00"/>
                </a:solidFill>
                <a:latin typeface="Heiltsuk Doulos"/>
              </a:rPr>
              <a:t> ’</a:t>
            </a:r>
            <a:r>
              <a:rPr lang="en-CA" sz="3200" b="1" dirty="0" err="1" smtClean="0">
                <a:solidFill>
                  <a:srgbClr val="FFFF00"/>
                </a:solidFill>
                <a:latin typeface="Heiltsuk Doulos"/>
              </a:rPr>
              <a:t>Náçi</a:t>
            </a:r>
            <a:r>
              <a:rPr lang="en-CA" sz="3200" dirty="0" smtClean="0">
                <a:solidFill>
                  <a:srgbClr val="FFFF00"/>
                </a:solidFill>
                <a:latin typeface="Heiltsuk Doulos"/>
              </a:rPr>
              <a:t/>
            </a:r>
            <a:br>
              <a:rPr lang="en-CA" sz="3200" dirty="0" smtClean="0">
                <a:solidFill>
                  <a:srgbClr val="FFFF00"/>
                </a:solidFill>
                <a:latin typeface="Heiltsuk Doulos"/>
              </a:rPr>
            </a:br>
            <a:r>
              <a:rPr lang="en-CA" sz="3200" dirty="0" smtClean="0">
                <a:latin typeface="Heiltsuk Doulos"/>
              </a:rPr>
              <a:t> </a:t>
            </a:r>
            <a:r>
              <a:rPr lang="en-CA" sz="2800" b="1" dirty="0" smtClean="0">
                <a:latin typeface="Heiltsuk Doulos"/>
              </a:rPr>
              <a:t>Translation: Wisdom place </a:t>
            </a:r>
            <a:br>
              <a:rPr lang="en-CA" sz="2800" b="1" dirty="0" smtClean="0">
                <a:latin typeface="Heiltsuk Doulos"/>
              </a:rPr>
            </a:br>
            <a:r>
              <a:rPr lang="en-CA" sz="2800" b="1" dirty="0" smtClean="0">
                <a:latin typeface="Heiltsuk Doulos"/>
              </a:rPr>
              <a:t>Chief Gary Housty </a:t>
            </a:r>
            <a:r>
              <a:rPr lang="en-CA" sz="2800" b="1" dirty="0" err="1" smtClean="0">
                <a:latin typeface="Heiltsuk Doulos"/>
              </a:rPr>
              <a:t>Sr</a:t>
            </a:r>
            <a:r>
              <a:rPr lang="en-CA" sz="2800" b="1" dirty="0" smtClean="0">
                <a:latin typeface="Heiltsuk Doulos"/>
              </a:rPr>
              <a:t/>
            </a:r>
            <a:br>
              <a:rPr lang="en-CA" sz="2800" b="1" dirty="0" smtClean="0">
                <a:latin typeface="Heiltsuk Doulos"/>
              </a:rPr>
            </a:br>
            <a:r>
              <a:rPr lang="en-CA" sz="2800" b="1" dirty="0" err="1">
                <a:solidFill>
                  <a:srgbClr val="FFFF00"/>
                </a:solidFill>
                <a:latin typeface="Heiltsuk Doulos" pitchFamily="2" charset="0"/>
              </a:rPr>
              <a:t>LílqvlaÒi</a:t>
            </a:r>
            <a:r>
              <a:rPr lang="en-CA" sz="2800" b="1" dirty="0">
                <a:solidFill>
                  <a:srgbClr val="FFFF00"/>
                </a:solidFill>
                <a:latin typeface="Heiltsuk Doulos" pitchFamily="2" charset="0"/>
              </a:rPr>
              <a:t> - </a:t>
            </a:r>
            <a:r>
              <a:rPr lang="en-US" sz="2800" b="1" dirty="0">
                <a:solidFill>
                  <a:srgbClr val="FFFF00"/>
                </a:solidFill>
                <a:latin typeface="Heiltsuk Doulos" panose="00000400000000000000" pitchFamily="2" charset="0"/>
              </a:rPr>
              <a:t>’</a:t>
            </a:r>
            <a:r>
              <a:rPr lang="en-US" sz="2800" b="1" dirty="0" err="1">
                <a:solidFill>
                  <a:srgbClr val="FFFF00"/>
                </a:solidFill>
                <a:latin typeface="Heiltsuk Doulos" panose="00000400000000000000" pitchFamily="2" charset="0"/>
              </a:rPr>
              <a:t>Yísdáitþv</a:t>
            </a:r>
            <a:endParaRPr lang="en-CA" sz="2800" b="1" dirty="0">
              <a:latin typeface="Heiltsuk Doulos" pitchFamily="2" charset="0"/>
            </a:endParaRPr>
          </a:p>
        </p:txBody>
      </p:sp>
      <p:pic>
        <p:nvPicPr>
          <p:cNvPr id="6146" name="Picture 2" descr="C:\Users\lbolton\Desktop\Rex's Work\Heiltsuk (School)\Heiltsuk Chiefs\Chief Cards (Print)\Flash Cards\Gary Housty.jpg"/>
          <p:cNvPicPr>
            <a:picLocks noChangeAspect="1" noChangeArrowheads="1"/>
          </p:cNvPicPr>
          <p:nvPr/>
        </p:nvPicPr>
        <p:blipFill>
          <a:blip r:embed="rId4" cstate="print"/>
          <a:srcRect/>
          <a:stretch>
            <a:fillRect/>
          </a:stretch>
        </p:blipFill>
        <p:spPr bwMode="auto">
          <a:xfrm>
            <a:off x="3200400" y="838200"/>
            <a:ext cx="2590800" cy="3416061"/>
          </a:xfrm>
          <a:prstGeom prst="rect">
            <a:avLst/>
          </a:prstGeom>
          <a:noFill/>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92000" y="78702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grpId="0" nodeType="clickEffect">
                                  <p:stCondLst>
                                    <p:cond delay="0"/>
                                  </p:stCondLst>
                                  <p:childTnLst>
                                    <p:animRot by="120000">
                                      <p:cBhvr>
                                        <p:cTn id="13" dur="100" fill="hold">
                                          <p:stCondLst>
                                            <p:cond delay="0"/>
                                          </p:stCondLst>
                                        </p:cTn>
                                        <p:tgtEl>
                                          <p:spTgt spid="2"/>
                                        </p:tgtEl>
                                        <p:attrNameLst>
                                          <p:attrName>r</p:attrName>
                                        </p:attrNameLst>
                                      </p:cBhvr>
                                    </p:animRot>
                                    <p:animRot by="-240000">
                                      <p:cBhvr>
                                        <p:cTn id="14" dur="200" fill="hold">
                                          <p:stCondLst>
                                            <p:cond delay="200"/>
                                          </p:stCondLst>
                                        </p:cTn>
                                        <p:tgtEl>
                                          <p:spTgt spid="2"/>
                                        </p:tgtEl>
                                        <p:attrNameLst>
                                          <p:attrName>r</p:attrName>
                                        </p:attrNameLst>
                                      </p:cBhvr>
                                    </p:animRot>
                                    <p:animRot by="240000">
                                      <p:cBhvr>
                                        <p:cTn id="15" dur="200" fill="hold">
                                          <p:stCondLst>
                                            <p:cond delay="400"/>
                                          </p:stCondLst>
                                        </p:cTn>
                                        <p:tgtEl>
                                          <p:spTgt spid="2"/>
                                        </p:tgtEl>
                                        <p:attrNameLst>
                                          <p:attrName>r</p:attrName>
                                        </p:attrNameLst>
                                      </p:cBhvr>
                                    </p:animRot>
                                    <p:animRot by="-240000">
                                      <p:cBhvr>
                                        <p:cTn id="16" dur="200" fill="hold">
                                          <p:stCondLst>
                                            <p:cond delay="600"/>
                                          </p:stCondLst>
                                        </p:cTn>
                                        <p:tgtEl>
                                          <p:spTgt spid="2"/>
                                        </p:tgtEl>
                                        <p:attrNameLst>
                                          <p:attrName>r</p:attrName>
                                        </p:attrNameLst>
                                      </p:cBhvr>
                                    </p:animRot>
                                    <p:animRot by="120000">
                                      <p:cBhvr>
                                        <p:cTn id="17"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2378" fill="hold"/>
                                        <p:tgtEl>
                                          <p:spTgt spid="3"/>
                                        </p:tgtEl>
                                      </p:cBhvr>
                                    </p:cmd>
                                  </p:childTnLst>
                                </p:cTn>
                              </p:par>
                            </p:childTnLst>
                          </p:cTn>
                        </p:par>
                      </p:childTnLst>
                    </p:cTn>
                  </p:par>
                </p:childTnLst>
              </p:cTn>
              <p:nextCondLst>
                <p:cond evt="onClick" delay="0">
                  <p:tgtEl>
                    <p:spTgt spid="3"/>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a:bodyPr>
          <a:lstStyle/>
          <a:p>
            <a:r>
              <a:rPr lang="en-CA" sz="2800" b="1" dirty="0" smtClean="0">
                <a:solidFill>
                  <a:srgbClr val="FFFF00"/>
                </a:solidFill>
                <a:latin typeface="Heiltsuk Doulos"/>
              </a:rPr>
              <a:t>’</a:t>
            </a:r>
            <a:r>
              <a:rPr lang="en-CA" sz="2800" b="1" dirty="0" err="1" smtClean="0">
                <a:solidFill>
                  <a:srgbClr val="FFFF00"/>
                </a:solidFill>
                <a:latin typeface="Heiltsuk Doulos"/>
              </a:rPr>
              <a:t>Híµás</a:t>
            </a:r>
            <a:r>
              <a:rPr lang="en-CA" sz="2800" b="1" dirty="0" smtClean="0">
                <a:solidFill>
                  <a:srgbClr val="FFFF00"/>
                </a:solidFill>
                <a:latin typeface="Heiltsuk Doulos"/>
              </a:rPr>
              <a:t> Yí²ázalas</a:t>
            </a:r>
            <a:r>
              <a:rPr lang="en-CA" sz="2800" b="1" dirty="0" smtClean="0">
                <a:latin typeface="Heiltsuk Doulos"/>
              </a:rPr>
              <a:t/>
            </a:r>
            <a:br>
              <a:rPr lang="en-CA" sz="2800" b="1" dirty="0" smtClean="0">
                <a:latin typeface="Heiltsuk Doulos"/>
              </a:rPr>
            </a:br>
            <a:r>
              <a:rPr lang="en-CA" sz="2800" b="1" dirty="0" smtClean="0">
                <a:latin typeface="Heiltsuk Doulos"/>
              </a:rPr>
              <a:t> Translation: Chief throughout. </a:t>
            </a:r>
            <a:br>
              <a:rPr lang="en-CA" sz="2800" b="1" dirty="0" smtClean="0">
                <a:latin typeface="Heiltsuk Doulos"/>
              </a:rPr>
            </a:br>
            <a:r>
              <a:rPr lang="en-CA" sz="2800" b="1" dirty="0" smtClean="0">
                <a:latin typeface="Heiltsuk Doulos"/>
              </a:rPr>
              <a:t>Edward White</a:t>
            </a:r>
            <a:br>
              <a:rPr lang="en-CA" sz="2800" b="1" dirty="0" smtClean="0">
                <a:latin typeface="Heiltsuk Doulos"/>
              </a:rPr>
            </a:br>
            <a:r>
              <a:rPr lang="en-CA" sz="2800" b="1" dirty="0" err="1">
                <a:solidFill>
                  <a:srgbClr val="FFFF00"/>
                </a:solidFill>
                <a:latin typeface="Heiltsuk Doulos" pitchFamily="2" charset="0"/>
              </a:rPr>
              <a:t>LílqvlaÒi</a:t>
            </a:r>
            <a:r>
              <a:rPr lang="en-CA" sz="2800" b="1" dirty="0">
                <a:solidFill>
                  <a:srgbClr val="FFFF00"/>
                </a:solidFill>
                <a:latin typeface="Heiltsuk Doulos" pitchFamily="2" charset="0"/>
              </a:rPr>
              <a:t>  </a:t>
            </a:r>
            <a:r>
              <a:rPr lang="en-CA" sz="2800" b="1" dirty="0" smtClean="0">
                <a:solidFill>
                  <a:srgbClr val="FFFF00"/>
                </a:solidFill>
                <a:latin typeface="Heiltsuk Doulos" pitchFamily="2" charset="0"/>
              </a:rPr>
              <a:t>- </a:t>
            </a:r>
            <a:r>
              <a:rPr lang="en-US" sz="2800" b="1" dirty="0">
                <a:solidFill>
                  <a:srgbClr val="FFFF00"/>
                </a:solidFill>
                <a:latin typeface="Heiltsuk Doulos" panose="00000400000000000000" pitchFamily="2" charset="0"/>
              </a:rPr>
              <a:t>’</a:t>
            </a:r>
            <a:r>
              <a:rPr lang="en-US" sz="2800" b="1" dirty="0" err="1">
                <a:solidFill>
                  <a:srgbClr val="FFFF00"/>
                </a:solidFill>
                <a:latin typeface="Heiltsuk Doulos" panose="00000400000000000000" pitchFamily="2" charset="0"/>
              </a:rPr>
              <a:t>Yísdáitþv</a:t>
            </a:r>
            <a:endParaRPr lang="en-CA" sz="2800" b="1" dirty="0">
              <a:solidFill>
                <a:srgbClr val="FFFF00"/>
              </a:solidFill>
              <a:latin typeface="Heiltsuk Doulos" pitchFamily="2" charset="0"/>
            </a:endParaRPr>
          </a:p>
        </p:txBody>
      </p:sp>
      <p:pic>
        <p:nvPicPr>
          <p:cNvPr id="3" name="Picture 2" descr="Ed White head.jpg"/>
          <p:cNvPicPr/>
          <p:nvPr/>
        </p:nvPicPr>
        <p:blipFill>
          <a:blip r:embed="rId4" cstate="print"/>
          <a:stretch>
            <a:fillRect/>
          </a:stretch>
        </p:blipFill>
        <p:spPr>
          <a:xfrm>
            <a:off x="3048000" y="914400"/>
            <a:ext cx="2895600" cy="3276600"/>
          </a:xfrm>
          <a:prstGeom prst="rect">
            <a:avLst/>
          </a:prstGeom>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39600" y="82660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2656" fill="hold"/>
                                        <p:tgtEl>
                                          <p:spTgt spid="5"/>
                                        </p:tgtEl>
                                      </p:cBhvr>
                                    </p:cmd>
                                  </p:childTnLst>
                                </p:cTn>
                              </p:par>
                            </p:childTnLst>
                          </p:cTn>
                        </p:par>
                      </p:childTnLst>
                    </p:cTn>
                  </p:par>
                </p:childTnLst>
              </p:cTn>
              <p:nextCondLst>
                <p:cond evt="onClick" delay="0">
                  <p:tgtEl>
                    <p:spTgt spid="5"/>
                  </p:tgtEl>
                </p:cond>
              </p:nextCondLst>
            </p:seq>
            <p:audio>
              <p:cMediaNode vol="80000">
                <p:cTn id="22"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4275" y="4044725"/>
            <a:ext cx="7620000" cy="1828800"/>
          </a:xfrm>
        </p:spPr>
        <p:txBody>
          <a:bodyPr>
            <a:normAutofit fontScale="90000"/>
          </a:bodyPr>
          <a:lstStyle/>
          <a:p>
            <a:r>
              <a:rPr lang="en-CA" sz="3200" b="1" dirty="0" smtClean="0">
                <a:solidFill>
                  <a:srgbClr val="FFFF00"/>
                </a:solidFill>
                <a:latin typeface="Heiltsuk Doulos"/>
              </a:rPr>
              <a:t>’</a:t>
            </a:r>
            <a:r>
              <a:rPr lang="en-CA" sz="3200" b="1" dirty="0" err="1" smtClean="0">
                <a:solidFill>
                  <a:srgbClr val="FFFF00"/>
                </a:solidFill>
                <a:latin typeface="Heiltsuk Doulos"/>
              </a:rPr>
              <a:t>Híµás</a:t>
            </a:r>
            <a:r>
              <a:rPr lang="en-CA" sz="3200" b="1" dirty="0" smtClean="0">
                <a:solidFill>
                  <a:srgbClr val="FFFF00"/>
                </a:solidFill>
                <a:latin typeface="Heiltsuk Doulos"/>
              </a:rPr>
              <a:t> ’</a:t>
            </a:r>
            <a:r>
              <a:rPr lang="en-CA" sz="3200" b="1" dirty="0" err="1" smtClean="0">
                <a:solidFill>
                  <a:srgbClr val="FFFF00"/>
                </a:solidFill>
                <a:latin typeface="Heiltsuk Doulos"/>
              </a:rPr>
              <a:t>Qvúmúkvia</a:t>
            </a:r>
            <a:r>
              <a:rPr lang="en-CA" sz="3200" b="1" dirty="0" smtClean="0">
                <a:latin typeface="Heiltsuk Doulos"/>
              </a:rPr>
              <a:t/>
            </a:r>
            <a:br>
              <a:rPr lang="en-CA" sz="3200" b="1" dirty="0" smtClean="0">
                <a:latin typeface="Heiltsuk Doulos"/>
              </a:rPr>
            </a:br>
            <a:r>
              <a:rPr lang="en-CA" sz="3200" b="1" dirty="0" smtClean="0">
                <a:latin typeface="Heiltsuk Doulos"/>
              </a:rPr>
              <a:t>Translation: Chief - Sea Monster over there</a:t>
            </a:r>
            <a:r>
              <a:rPr lang="en-CA" sz="3200" b="1" dirty="0">
                <a:latin typeface="Heiltsuk Doulos"/>
              </a:rPr>
              <a:t/>
            </a:r>
            <a:br>
              <a:rPr lang="en-CA" sz="3200" b="1" dirty="0">
                <a:latin typeface="Heiltsuk Doulos"/>
              </a:rPr>
            </a:br>
            <a:r>
              <a:rPr lang="en-CA" sz="3200" b="1" dirty="0" smtClean="0">
                <a:latin typeface="Heiltsuk Doulos"/>
              </a:rPr>
              <a:t>Chester Lawson</a:t>
            </a:r>
            <a:br>
              <a:rPr lang="en-CA" sz="3200" b="1" dirty="0" smtClean="0">
                <a:latin typeface="Heiltsuk Doulos"/>
              </a:rPr>
            </a:br>
            <a:r>
              <a:rPr lang="en-CA" sz="3200" b="1" dirty="0" err="1">
                <a:solidFill>
                  <a:srgbClr val="FFFF00"/>
                </a:solidFill>
                <a:latin typeface="Heiltsuk Doulos" pitchFamily="2" charset="0"/>
              </a:rPr>
              <a:t>LílqvlaÒi</a:t>
            </a:r>
            <a:r>
              <a:rPr lang="en-CA" sz="3200" b="1" dirty="0">
                <a:solidFill>
                  <a:srgbClr val="FFFF00"/>
                </a:solidFill>
                <a:latin typeface="Heiltsuk Doulos" pitchFamily="2" charset="0"/>
              </a:rPr>
              <a:t> - </a:t>
            </a:r>
            <a:r>
              <a:rPr lang="en-US" sz="3200" b="1" dirty="0">
                <a:solidFill>
                  <a:srgbClr val="FFFF00"/>
                </a:solidFill>
                <a:latin typeface="Heiltsuk Doulos" panose="00000400000000000000" pitchFamily="2" charset="0"/>
              </a:rPr>
              <a:t>’</a:t>
            </a:r>
            <a:r>
              <a:rPr lang="en-US" sz="3200" b="1" dirty="0" err="1">
                <a:solidFill>
                  <a:srgbClr val="FFFF00"/>
                </a:solidFill>
                <a:latin typeface="Heiltsuk Doulos" panose="00000400000000000000" pitchFamily="2" charset="0"/>
              </a:rPr>
              <a:t>Yísdáitþv</a:t>
            </a:r>
            <a:endParaRPr lang="en-CA" sz="32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4771" r="24474" b="4042"/>
          <a:stretch/>
        </p:blipFill>
        <p:spPr>
          <a:xfrm>
            <a:off x="3505200" y="753600"/>
            <a:ext cx="2209800" cy="3048000"/>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0000" y="838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4166" fill="hold"/>
                                        <p:tgtEl>
                                          <p:spTgt spid="6"/>
                                        </p:tgtEl>
                                      </p:cBhvr>
                                    </p:cmd>
                                  </p:childTnLst>
                                </p:cTn>
                              </p:par>
                            </p:childTnLst>
                          </p:cTn>
                        </p:par>
                      </p:childTnLst>
                    </p:cTn>
                  </p:par>
                </p:childTnLst>
              </p:cTn>
              <p:nextCondLst>
                <p:cond evt="onClick" delay="0">
                  <p:tgtEl>
                    <p:spTgt spid="6"/>
                  </p:tgtEl>
                </p:cond>
              </p:nextCondLst>
            </p:seq>
            <p:audio>
              <p:cMediaNode vol="80000">
                <p:cTn id="2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03964"/>
            <a:ext cx="7696200" cy="1828800"/>
          </a:xfrm>
        </p:spPr>
        <p:txBody>
          <a:bodyPr>
            <a:normAutofit fontScale="90000"/>
          </a:bodyPr>
          <a:lstStyle/>
          <a:p>
            <a:r>
              <a:rPr lang="en-CA" sz="2800" b="1" i="1" dirty="0" smtClean="0">
                <a:latin typeface="Heiltsuk Doulos"/>
              </a:rPr>
              <a:t> </a:t>
            </a:r>
            <a:r>
              <a:rPr lang="en-CA" sz="3100" b="1" dirty="0" smtClean="0">
                <a:solidFill>
                  <a:srgbClr val="FFFF00"/>
                </a:solidFill>
                <a:latin typeface="Heiltsuk Doulos"/>
              </a:rPr>
              <a:t>’</a:t>
            </a:r>
            <a:r>
              <a:rPr lang="en-CA" sz="3100" b="1" dirty="0" err="1" smtClean="0">
                <a:solidFill>
                  <a:srgbClr val="FFFF00"/>
                </a:solidFill>
                <a:latin typeface="Heiltsuk Doulos"/>
              </a:rPr>
              <a:t>Híµás</a:t>
            </a:r>
            <a:r>
              <a:rPr lang="en-CA" sz="3100" b="1" dirty="0" smtClean="0">
                <a:solidFill>
                  <a:srgbClr val="FFFF00"/>
                </a:solidFill>
                <a:latin typeface="Heiltsuk Doulos"/>
              </a:rPr>
              <a:t> </a:t>
            </a:r>
            <a:r>
              <a:rPr lang="en-CA" sz="3100" b="1" dirty="0" err="1" smtClean="0">
                <a:solidFill>
                  <a:srgbClr val="FFFF00"/>
                </a:solidFill>
                <a:latin typeface="Heiltsuk Doulos"/>
              </a:rPr>
              <a:t>Laqvmís</a:t>
            </a:r>
            <a:r>
              <a:rPr lang="en-CA" sz="3100" b="1" dirty="0" smtClean="0">
                <a:latin typeface="Heiltsuk Doulos"/>
              </a:rPr>
              <a:t/>
            </a:r>
            <a:br>
              <a:rPr lang="en-CA" sz="3100" b="1" dirty="0" smtClean="0">
                <a:latin typeface="Heiltsuk Doulos"/>
              </a:rPr>
            </a:br>
            <a:r>
              <a:rPr lang="en-CA" sz="3100" b="1" dirty="0" smtClean="0">
                <a:latin typeface="Heiltsuk Doulos"/>
              </a:rPr>
              <a:t> Translation : Chief - Traveling to potlatches and staying places.</a:t>
            </a:r>
            <a:br>
              <a:rPr lang="en-CA" sz="3100" b="1" dirty="0" smtClean="0">
                <a:latin typeface="Heiltsuk Doulos"/>
              </a:rPr>
            </a:br>
            <a:r>
              <a:rPr lang="en-CA" sz="3100" b="1" dirty="0" smtClean="0">
                <a:latin typeface="Heiltsuk Doulos"/>
              </a:rPr>
              <a:t>Johnny Moody Jr.</a:t>
            </a:r>
            <a:br>
              <a:rPr lang="en-CA" sz="3100" b="1" dirty="0" smtClean="0">
                <a:latin typeface="Heiltsuk Doulos"/>
              </a:rPr>
            </a:br>
            <a:r>
              <a:rPr lang="en-CA" sz="3100" b="1" dirty="0" err="1">
                <a:solidFill>
                  <a:srgbClr val="FFFF00"/>
                </a:solidFill>
                <a:latin typeface="Heiltsuk Doulos" pitchFamily="2" charset="0"/>
              </a:rPr>
              <a:t>LílqvlaÒi</a:t>
            </a:r>
            <a:r>
              <a:rPr lang="en-CA" sz="3100" b="1" dirty="0">
                <a:solidFill>
                  <a:srgbClr val="FFFF00"/>
                </a:solidFill>
                <a:latin typeface="Heiltsuk Doulos" pitchFamily="2" charset="0"/>
              </a:rPr>
              <a:t> - </a:t>
            </a:r>
            <a:r>
              <a:rPr lang="en-US" sz="3100" b="1" dirty="0" err="1" smtClean="0">
                <a:solidFill>
                  <a:srgbClr val="FFFF00"/>
                </a:solidFill>
                <a:latin typeface="Heiltsuk Doulos" panose="00000400000000000000" pitchFamily="2" charset="0"/>
              </a:rPr>
              <a:t>ÿXáiþais</a:t>
            </a:r>
            <a:endParaRPr lang="en-CA" sz="3100" b="1" dirty="0">
              <a:solidFill>
                <a:srgbClr val="FFFF00"/>
              </a:solidFill>
              <a:latin typeface="Heiltsuk Doulos" pitchFamily="2" charset="0"/>
            </a:endParaRPr>
          </a:p>
        </p:txBody>
      </p:sp>
      <p:pic>
        <p:nvPicPr>
          <p:cNvPr id="3" name="Picture 2" descr="C:\Users\lbolton\Desktop\Rex's Work\Heiltsuk (School)\Heiltsuk Chiefs\Chief Cards (Print)\Flash Cards\John Moody Humchitt.jpg"/>
          <p:cNvPicPr>
            <a:picLocks noChangeAspect="1" noChangeArrowheads="1"/>
          </p:cNvPicPr>
          <p:nvPr/>
        </p:nvPicPr>
        <p:blipFill>
          <a:blip r:embed="rId5" cstate="print"/>
          <a:srcRect/>
          <a:stretch>
            <a:fillRect/>
          </a:stretch>
        </p:blipFill>
        <p:spPr bwMode="auto">
          <a:xfrm>
            <a:off x="1962042" y="731357"/>
            <a:ext cx="2531918" cy="3374100"/>
          </a:xfrm>
          <a:prstGeom prst="rect">
            <a:avLst/>
          </a:prstGeom>
          <a:noFill/>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34439" b="5319"/>
          <a:stretch/>
        </p:blipFill>
        <p:spPr>
          <a:xfrm>
            <a:off x="4885200" y="753600"/>
            <a:ext cx="2261349" cy="3351857"/>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11600" y="80931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7300" fill="hold"/>
                                        <p:tgtEl>
                                          <p:spTgt spid="6"/>
                                        </p:tgtEl>
                                      </p:cBhvr>
                                    </p:cmd>
                                  </p:childTnLst>
                                </p:cTn>
                              </p:par>
                            </p:childTnLst>
                          </p:cTn>
                        </p:par>
                      </p:childTnLst>
                    </p:cTn>
                  </p:par>
                </p:childTnLst>
              </p:cTn>
              <p:nextCondLst>
                <p:cond evt="onClick" delay="0">
                  <p:tgtEl>
                    <p:spTgt spid="6"/>
                  </p:tgtEl>
                </p:cond>
              </p:nextCondLst>
            </p:seq>
            <p:audio>
              <p:cMediaNode vol="80000">
                <p:cTn id="27"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3600" y="4191000"/>
            <a:ext cx="7620000" cy="1371600"/>
          </a:xfrm>
        </p:spPr>
        <p:txBody>
          <a:bodyPr>
            <a:normAutofit fontScale="90000"/>
          </a:bodyPr>
          <a:lstStyle/>
          <a:p>
            <a:r>
              <a:rPr lang="en-CA" sz="2800" dirty="0" smtClean="0">
                <a:latin typeface="Heiltsuk Doulos"/>
              </a:rPr>
              <a:t/>
            </a:r>
            <a:br>
              <a:rPr lang="en-CA" sz="2800" dirty="0" smtClean="0">
                <a:latin typeface="Heiltsuk Doulos"/>
              </a:rPr>
            </a:br>
            <a:r>
              <a:rPr lang="en-CA" sz="3100" b="1" dirty="0" smtClean="0">
                <a:solidFill>
                  <a:srgbClr val="FFFF00"/>
                </a:solidFill>
                <a:latin typeface="Heiltsuk Doulos"/>
              </a:rPr>
              <a:t>’</a:t>
            </a:r>
            <a:r>
              <a:rPr lang="en-CA" sz="3100" b="1" dirty="0" err="1" smtClean="0">
                <a:solidFill>
                  <a:srgbClr val="FFFF00"/>
                </a:solidFill>
                <a:latin typeface="Heiltsuk Doulos"/>
              </a:rPr>
              <a:t>Híµás</a:t>
            </a:r>
            <a:r>
              <a:rPr lang="en-CA" sz="3100" b="1" dirty="0" smtClean="0">
                <a:solidFill>
                  <a:srgbClr val="FFFF00"/>
                </a:solidFill>
                <a:latin typeface="Heiltsuk Doulos"/>
              </a:rPr>
              <a:t> </a:t>
            </a:r>
            <a:r>
              <a:rPr lang="en-CA" sz="3100" b="1" dirty="0" err="1" smtClean="0">
                <a:solidFill>
                  <a:srgbClr val="FFFF00"/>
                </a:solidFill>
                <a:latin typeface="Heiltsuk Doulos"/>
              </a:rPr>
              <a:t>Gál</a:t>
            </a:r>
            <a:r>
              <a:rPr lang="en-CA" sz="3100" b="1" dirty="0" smtClean="0">
                <a:solidFill>
                  <a:srgbClr val="FFFF00"/>
                </a:solidFill>
                <a:latin typeface="Heiltsuk Doulos"/>
              </a:rPr>
              <a:t>©™</a:t>
            </a:r>
            <a:r>
              <a:rPr lang="en-CA" sz="3100" b="1" dirty="0" err="1" smtClean="0">
                <a:solidFill>
                  <a:srgbClr val="FFFF00"/>
                </a:solidFill>
                <a:latin typeface="Heiltsuk Doulos"/>
              </a:rPr>
              <a:t>aþais</a:t>
            </a:r>
            <a:r>
              <a:rPr lang="en-CA" sz="3100" b="1" dirty="0" smtClean="0">
                <a:latin typeface="Heiltsuk Doulos"/>
              </a:rPr>
              <a:t/>
            </a:r>
            <a:br>
              <a:rPr lang="en-CA" sz="3100" b="1" dirty="0" smtClean="0">
                <a:latin typeface="Heiltsuk Doulos"/>
              </a:rPr>
            </a:br>
            <a:r>
              <a:rPr lang="en-CA" sz="3100" b="1" dirty="0" smtClean="0">
                <a:latin typeface="Heiltsuk Doulos"/>
              </a:rPr>
              <a:t> Translation : Chief - First to descend from the heavens.</a:t>
            </a:r>
            <a:br>
              <a:rPr lang="en-CA" sz="3100" b="1" dirty="0" smtClean="0">
                <a:latin typeface="Heiltsuk Doulos"/>
              </a:rPr>
            </a:br>
            <a:r>
              <a:rPr lang="en-CA" sz="3100" b="1" dirty="0" smtClean="0">
                <a:latin typeface="Heiltsuk Doulos"/>
              </a:rPr>
              <a:t>Dennis Humchitt</a:t>
            </a:r>
            <a:br>
              <a:rPr lang="en-CA" sz="3100" b="1" dirty="0" smtClean="0">
                <a:latin typeface="Heiltsuk Doulos"/>
              </a:rPr>
            </a:br>
            <a:r>
              <a:rPr lang="en-CA" sz="2800" b="1" dirty="0" err="1">
                <a:solidFill>
                  <a:srgbClr val="FFFF00"/>
                </a:solidFill>
                <a:latin typeface="Heiltsuk Doulos" pitchFamily="2" charset="0"/>
              </a:rPr>
              <a:t>LílqvªaÒi</a:t>
            </a:r>
            <a:r>
              <a:rPr lang="en-CA" sz="2800" b="1" dirty="0">
                <a:solidFill>
                  <a:srgbClr val="FFFF00"/>
                </a:solidFill>
                <a:latin typeface="Heiltsuk Doulos" pitchFamily="2" charset="0"/>
              </a:rPr>
              <a:t> - </a:t>
            </a:r>
            <a:r>
              <a:rPr lang="en-US" sz="2800" b="1" dirty="0" err="1">
                <a:solidFill>
                  <a:srgbClr val="FFFF00"/>
                </a:solidFill>
                <a:latin typeface="Heiltsuk Doulos" panose="00000400000000000000" pitchFamily="2" charset="0"/>
              </a:rPr>
              <a:t>ÿXáiþais</a:t>
            </a:r>
            <a:r>
              <a:rPr lang="en-US" sz="2800" b="1" dirty="0">
                <a:solidFill>
                  <a:srgbClr val="FFFF00"/>
                </a:solidFill>
                <a:latin typeface="Heiltsuk Doulos" panose="00000400000000000000" pitchFamily="2" charset="0"/>
              </a:rPr>
              <a:t> </a:t>
            </a:r>
            <a:endParaRPr lang="en-CA" sz="3100" b="1" dirty="0">
              <a:solidFill>
                <a:srgbClr val="FFFF00"/>
              </a:solidFill>
              <a:latin typeface="Heiltsuk Doulos" pitchFamily="2" charset="0"/>
            </a:endParaRPr>
          </a:p>
        </p:txBody>
      </p:sp>
      <p:pic>
        <p:nvPicPr>
          <p:cNvPr id="1026" name="Picture 2" descr="C:\Users\lbolton\Desktop\Rex's Work\Heiltsuk (School)\Heiltsuk Chiefs\Chief Cards (Print)\Flash Cards\Larry Humchitt.jpg"/>
          <p:cNvPicPr>
            <a:picLocks noChangeAspect="1" noChangeArrowheads="1"/>
          </p:cNvPicPr>
          <p:nvPr/>
        </p:nvPicPr>
        <p:blipFill>
          <a:blip r:embed="rId4" cstate="print"/>
          <a:srcRect/>
          <a:stretch>
            <a:fillRect/>
          </a:stretch>
        </p:blipFill>
        <p:spPr bwMode="auto">
          <a:xfrm>
            <a:off x="1950475" y="762001"/>
            <a:ext cx="2531918" cy="3191999"/>
          </a:xfrm>
          <a:prstGeom prst="rect">
            <a:avLst/>
          </a:prstGeom>
          <a:noFill/>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7087" y="762000"/>
            <a:ext cx="2242013" cy="319200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68994" y="75176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3817" fill="hold"/>
                                        <p:tgtEl>
                                          <p:spTgt spid="5"/>
                                        </p:tgtEl>
                                      </p:cBhvr>
                                    </p:cmd>
                                  </p:childTnLst>
                                </p:cTn>
                              </p:par>
                            </p:childTnLst>
                          </p:cTn>
                        </p:par>
                      </p:childTnLst>
                    </p:cTn>
                  </p:par>
                </p:childTnLst>
              </p:cTn>
              <p:nextCondLst>
                <p:cond evt="onClick" delay="0">
                  <p:tgtEl>
                    <p:spTgt spid="5"/>
                  </p:tgtEl>
                </p:cond>
              </p:nextCondLst>
            </p:seq>
            <p:audio>
              <p:cMediaNode vol="80000">
                <p:cTn id="27"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213" y="4303200"/>
            <a:ext cx="7620000" cy="1752600"/>
          </a:xfrm>
        </p:spPr>
        <p:txBody>
          <a:bodyPr>
            <a:normAutofit fontScale="90000"/>
          </a:bodyPr>
          <a:lstStyle/>
          <a:p>
            <a:r>
              <a:rPr lang="en-CA" sz="3200" b="1" dirty="0" smtClean="0">
                <a:solidFill>
                  <a:srgbClr val="FFFF00"/>
                </a:solidFill>
                <a:latin typeface="Heiltsuk Doulos"/>
              </a:rPr>
              <a:t>’</a:t>
            </a:r>
            <a:r>
              <a:rPr lang="en-CA" sz="3200" b="1" dirty="0" err="1" smtClean="0">
                <a:solidFill>
                  <a:srgbClr val="FFFF00"/>
                </a:solidFill>
                <a:latin typeface="Heiltsuk Doulos"/>
              </a:rPr>
              <a:t>Híµás</a:t>
            </a:r>
            <a:r>
              <a:rPr lang="en-CA" sz="3200" b="1" dirty="0" smtClean="0">
                <a:solidFill>
                  <a:srgbClr val="FFFF00"/>
                </a:solidFill>
                <a:latin typeface="Heiltsuk Doulos"/>
              </a:rPr>
              <a:t> </a:t>
            </a:r>
            <a:r>
              <a:rPr lang="en-CA" sz="3200" b="1" dirty="0" err="1" smtClean="0">
                <a:solidFill>
                  <a:srgbClr val="FFFF00"/>
                </a:solidFill>
                <a:latin typeface="Heiltsuk Doulos"/>
              </a:rPr>
              <a:t>Gøtmaiæ</a:t>
            </a:r>
            <a:r>
              <a:rPr lang="en-CA" sz="3200" b="1" dirty="0" smtClean="0">
                <a:solidFill>
                  <a:srgbClr val="FFFF00"/>
                </a:solidFill>
                <a:latin typeface="Heiltsuk Doulos"/>
              </a:rPr>
              <a:t/>
            </a:r>
            <a:br>
              <a:rPr lang="en-CA" sz="3200" b="1" dirty="0" smtClean="0">
                <a:solidFill>
                  <a:srgbClr val="FFFF00"/>
                </a:solidFill>
                <a:latin typeface="Heiltsuk Doulos"/>
              </a:rPr>
            </a:br>
            <a:r>
              <a:rPr lang="en-CA" sz="3200" b="1" dirty="0" smtClean="0">
                <a:latin typeface="Heiltsuk Doulos"/>
              </a:rPr>
              <a:t>Translation: Chief - Long life.</a:t>
            </a:r>
            <a:br>
              <a:rPr lang="en-CA" sz="3200" b="1" dirty="0" smtClean="0">
                <a:latin typeface="Heiltsuk Doulos"/>
              </a:rPr>
            </a:br>
            <a:r>
              <a:rPr lang="en-CA" sz="3200" b="1" dirty="0" smtClean="0">
                <a:latin typeface="Heiltsuk Doulos"/>
              </a:rPr>
              <a:t>Tina </a:t>
            </a:r>
            <a:r>
              <a:rPr lang="en-CA" sz="3200" b="1" dirty="0" err="1" smtClean="0">
                <a:latin typeface="Heiltsuk Doulos"/>
              </a:rPr>
              <a:t>Elluk</a:t>
            </a:r>
            <a:r>
              <a:rPr lang="en-CA" sz="3200" b="1" dirty="0" smtClean="0">
                <a:latin typeface="Heiltsuk Doulos"/>
              </a:rPr>
              <a:t>.</a:t>
            </a:r>
            <a:br>
              <a:rPr lang="en-CA" sz="3200" b="1" dirty="0" smtClean="0">
                <a:latin typeface="Heiltsuk Doulos"/>
              </a:rPr>
            </a:br>
            <a:r>
              <a:rPr lang="en-CA" sz="3200" b="1" dirty="0" err="1">
                <a:solidFill>
                  <a:srgbClr val="FFFF00"/>
                </a:solidFill>
                <a:latin typeface="Heiltsuk Doulos" pitchFamily="2" charset="0"/>
              </a:rPr>
              <a:t>LílqvªaÒi</a:t>
            </a:r>
            <a:r>
              <a:rPr lang="en-CA" sz="3200" b="1" dirty="0">
                <a:solidFill>
                  <a:srgbClr val="FFFF00"/>
                </a:solidFill>
                <a:latin typeface="Heiltsuk Doulos" pitchFamily="2" charset="0"/>
              </a:rPr>
              <a:t> </a:t>
            </a:r>
            <a:r>
              <a:rPr lang="en-CA" sz="3200" b="1" dirty="0" smtClean="0">
                <a:solidFill>
                  <a:srgbClr val="FFFF00"/>
                </a:solidFill>
                <a:latin typeface="Heiltsuk Doulos" pitchFamily="2" charset="0"/>
              </a:rPr>
              <a:t> - </a:t>
            </a:r>
            <a:r>
              <a:rPr lang="en-US" sz="3200" b="1" dirty="0" err="1" smtClean="0">
                <a:solidFill>
                  <a:srgbClr val="FFFF00"/>
                </a:solidFill>
                <a:latin typeface="Heiltsuk Doulos" panose="00000400000000000000" pitchFamily="2" charset="0"/>
              </a:rPr>
              <a:t>ÿXáiþais</a:t>
            </a:r>
            <a:r>
              <a:rPr lang="en-US" sz="3200" b="1" dirty="0" smtClean="0">
                <a:solidFill>
                  <a:srgbClr val="FFFF00"/>
                </a:solidFill>
                <a:latin typeface="Heiltsuk Doulos" panose="00000400000000000000" pitchFamily="2" charset="0"/>
              </a:rPr>
              <a:t> </a:t>
            </a:r>
            <a:endParaRPr lang="en-CA" sz="3200" b="1" dirty="0">
              <a:solidFill>
                <a:srgbClr val="FFFF00"/>
              </a:solidFill>
              <a:latin typeface="Heiltsuk Doulos" pitchFamily="2" charset="0"/>
            </a:endParaRPr>
          </a:p>
        </p:txBody>
      </p:sp>
      <p:pic>
        <p:nvPicPr>
          <p:cNvPr id="2050" name="Picture 2" descr="C:\Users\lbolton\Desktop\Rex's Work\Heiltsuk (School)\Heiltsuk Chiefs\Chief Cards (Print)\Flash Cards\Tina Elluk.jpg"/>
          <p:cNvPicPr>
            <a:picLocks noChangeAspect="1" noChangeArrowheads="1"/>
          </p:cNvPicPr>
          <p:nvPr/>
        </p:nvPicPr>
        <p:blipFill>
          <a:blip r:embed="rId4" cstate="print"/>
          <a:srcRect/>
          <a:stretch>
            <a:fillRect/>
          </a:stretch>
        </p:blipFill>
        <p:spPr bwMode="auto">
          <a:xfrm>
            <a:off x="3259281" y="834000"/>
            <a:ext cx="2473037" cy="3429000"/>
          </a:xfrm>
          <a:prstGeom prst="rect">
            <a:avLst/>
          </a:prstGeom>
          <a:noFill/>
        </p:spPr>
      </p:pic>
      <p:sp>
        <p:nvSpPr>
          <p:cNvPr id="92" name="Round Diagonal Corner Rectangle 91"/>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ound Diagonal Corner Rectangle 92"/>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ound Diagonal Corner Rectangle 93"/>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ound Diagonal Corner Rectangle 94"/>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Flowchart: Connector 104"/>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Flowchart: Connector 105"/>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Flowchart: Connector 106"/>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Flowchart: Connector 107"/>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Flowchart: Connector 108"/>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Flowchart: Connector 109"/>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Flowchart: Connector 110"/>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Flowchart: Connector 111"/>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Flowchart: Connector 112"/>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Flowchart: Connector 113"/>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Flowchart: Connector 114"/>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Flowchart: Connector 115"/>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Flowchart: Connector 116"/>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Flowchart: Connector 117"/>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Flowchart: Connector 118"/>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Flowchart: Connector 119"/>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Flowchart: Connector 120"/>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Flowchart: Connector 121"/>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Flowchart: Connector 122"/>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Flowchart: Connector 123"/>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Flowchart: Connector 124"/>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Flowchart: Connector 125"/>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Flowchart: Connector 126"/>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Flowchart: Connector 127"/>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Flowchart: Connector 128"/>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Flowchart: Connector 129"/>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Flowchart: Connector 130"/>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Flowchart: Connector 131"/>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Flowchart: Connector 132"/>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Flowchart: Connector 133"/>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Flowchart: Connector 134"/>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Flowchart: Connector 135"/>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Flowchart: Connector 136"/>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Flowchart: Connector 137"/>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Flowchart: Connector 138"/>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39600" y="7536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3469" fill="hold"/>
                                        <p:tgtEl>
                                          <p:spTgt spid="3"/>
                                        </p:tgtEl>
                                      </p:cBhvr>
                                    </p:cmd>
                                  </p:childTnLst>
                                </p:cTn>
                              </p:par>
                            </p:childTnLst>
                          </p:cTn>
                        </p:par>
                      </p:childTnLst>
                    </p:cTn>
                  </p:par>
                </p:childTnLst>
              </p:cTn>
              <p:nextCondLst>
                <p:cond evt="onClick" delay="0">
                  <p:tgtEl>
                    <p:spTgt spid="3"/>
                  </p:tgtEl>
                </p:cond>
              </p:nextCondLst>
            </p:seq>
            <p:audio>
              <p:cMediaNode vol="80000">
                <p:cTn id="2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9312" y="4191000"/>
            <a:ext cx="7620000" cy="1828800"/>
          </a:xfrm>
        </p:spPr>
        <p:txBody>
          <a:bodyPr>
            <a:normAutofit fontScale="90000"/>
          </a:bodyPr>
          <a:lstStyle/>
          <a:p>
            <a:r>
              <a:rPr lang="en-CA" sz="2800" b="1" dirty="0" smtClean="0">
                <a:solidFill>
                  <a:srgbClr val="FFFF00"/>
                </a:solidFill>
                <a:latin typeface="Heiltsuk Doulos"/>
              </a:rPr>
              <a:t>’</a:t>
            </a:r>
            <a:r>
              <a:rPr lang="en-CA" sz="2800" b="1" dirty="0" err="1" smtClean="0">
                <a:solidFill>
                  <a:srgbClr val="FFFF00"/>
                </a:solidFill>
                <a:latin typeface="Heiltsuk Doulos"/>
              </a:rPr>
              <a:t>Híµás</a:t>
            </a:r>
            <a:r>
              <a:rPr lang="en-CA" sz="2800" b="1" dirty="0" smtClean="0">
                <a:solidFill>
                  <a:srgbClr val="FFFF00"/>
                </a:solidFill>
                <a:latin typeface="Heiltsuk Doulos"/>
              </a:rPr>
              <a:t> </a:t>
            </a:r>
            <a:r>
              <a:rPr lang="en-CA" sz="2800" b="1" dirty="0" err="1" smtClean="0">
                <a:solidFill>
                  <a:srgbClr val="FFFF00"/>
                </a:solidFill>
                <a:latin typeface="Heiltsuk Doulos"/>
              </a:rPr>
              <a:t>WíðvaÞat</a:t>
            </a:r>
            <a:r>
              <a:rPr lang="en-CA" sz="2800" dirty="0" smtClean="0">
                <a:latin typeface="Heiltsuk Doulos"/>
              </a:rPr>
              <a:t/>
            </a:r>
            <a:br>
              <a:rPr lang="en-CA" sz="2800" dirty="0" smtClean="0">
                <a:latin typeface="Heiltsuk Doulos"/>
              </a:rPr>
            </a:br>
            <a:r>
              <a:rPr lang="en-CA" sz="2800" b="1" dirty="0" smtClean="0">
                <a:latin typeface="Heiltsuk Doulos"/>
              </a:rPr>
              <a:t>Translation: Chief – and his name refers to eagle attire</a:t>
            </a:r>
            <a:br>
              <a:rPr lang="en-CA" sz="2800" b="1" dirty="0" smtClean="0">
                <a:latin typeface="Heiltsuk Doulos"/>
              </a:rPr>
            </a:br>
            <a:r>
              <a:rPr lang="en-CA" sz="2800" b="1" dirty="0" smtClean="0">
                <a:latin typeface="Heiltsuk Doulos"/>
              </a:rPr>
              <a:t>Peter Mason</a:t>
            </a:r>
            <a:br>
              <a:rPr lang="en-CA" sz="2800" b="1" dirty="0" smtClean="0">
                <a:latin typeface="Heiltsuk Doulos"/>
              </a:rPr>
            </a:br>
            <a:r>
              <a:rPr lang="en-CA" sz="2800" b="1" dirty="0" err="1">
                <a:solidFill>
                  <a:srgbClr val="FFFF00"/>
                </a:solidFill>
                <a:latin typeface="Heiltsuk Doulos" pitchFamily="2" charset="0"/>
              </a:rPr>
              <a:t>LílqvªaÒi</a:t>
            </a:r>
            <a:r>
              <a:rPr lang="en-CA" sz="2800" b="1" dirty="0">
                <a:solidFill>
                  <a:srgbClr val="FFFF00"/>
                </a:solidFill>
                <a:latin typeface="Heiltsuk Doulos" pitchFamily="2" charset="0"/>
              </a:rPr>
              <a:t>  - </a:t>
            </a:r>
            <a:r>
              <a:rPr lang="en-US" sz="2800" b="1" dirty="0" err="1" smtClean="0">
                <a:solidFill>
                  <a:srgbClr val="FFFF00"/>
                </a:solidFill>
                <a:latin typeface="Heiltsuk Doulos" panose="00000400000000000000" pitchFamily="2" charset="0"/>
              </a:rPr>
              <a:t>ÿXáiþais</a:t>
            </a:r>
            <a:r>
              <a:rPr lang="en-US" sz="2800" b="1" dirty="0" smtClean="0">
                <a:solidFill>
                  <a:srgbClr val="FFFF00"/>
                </a:solidFill>
                <a:latin typeface="Heiltsuk Doulos" panose="00000400000000000000" pitchFamily="2" charset="0"/>
              </a:rPr>
              <a:t> </a:t>
            </a:r>
            <a:endParaRPr lang="en-CA" sz="2800" b="1" dirty="0">
              <a:latin typeface="Heiltsuk Doulos" pitchFamily="2" charset="0"/>
            </a:endParaRPr>
          </a:p>
        </p:txBody>
      </p:sp>
      <p:pic>
        <p:nvPicPr>
          <p:cNvPr id="3074" name="Picture 2" descr="C:\Users\lbolton\Desktop\Rex's Work\Heiltsuk (School)\Heiltsuk Chiefs\Chief Cards (Print)\Flash Cards\Peter Mason.jpg"/>
          <p:cNvPicPr>
            <a:picLocks noChangeAspect="1" noChangeArrowheads="1"/>
          </p:cNvPicPr>
          <p:nvPr/>
        </p:nvPicPr>
        <p:blipFill>
          <a:blip r:embed="rId4" cstate="print"/>
          <a:srcRect/>
          <a:stretch>
            <a:fillRect/>
          </a:stretch>
        </p:blipFill>
        <p:spPr bwMode="auto">
          <a:xfrm>
            <a:off x="3200400" y="796469"/>
            <a:ext cx="2590800" cy="3276601"/>
          </a:xfrm>
          <a:prstGeom prst="rect">
            <a:avLst/>
          </a:prstGeom>
          <a:noFill/>
        </p:spPr>
      </p:pic>
      <p:sp>
        <p:nvSpPr>
          <p:cNvPr id="224" name="Round Diagonal Corner Rectangle 223"/>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5" name="Round Diagonal Corner Rectangle 224"/>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6" name="Round Diagonal Corner Rectangle 225"/>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7" name="Round Diagonal Corner Rectangle 226"/>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Flowchart: Connector 227"/>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Flowchart: Connector 228"/>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Flowchart: Connector 229"/>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50488" y="78841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4909" fill="hold"/>
                                        <p:tgtEl>
                                          <p:spTgt spid="3"/>
                                        </p:tgtEl>
                                      </p:cBhvr>
                                    </p:cmd>
                                  </p:childTnLst>
                                </p:cTn>
                              </p:par>
                            </p:childTnLst>
                          </p:cTn>
                        </p:par>
                      </p:childTnLst>
                    </p:cTn>
                  </p:par>
                </p:childTnLst>
              </p:cTn>
              <p:nextCondLst>
                <p:cond evt="onClick" delay="0">
                  <p:tgtEl>
                    <p:spTgt spid="3"/>
                  </p:tgtEl>
                </p:cond>
              </p:nextCondLst>
            </p:seq>
            <p:audio>
              <p:cMediaNode vol="80000">
                <p:cTn id="2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5029200"/>
            <a:ext cx="7620000" cy="1143000"/>
          </a:xfrm>
        </p:spPr>
        <p:txBody>
          <a:bodyPr>
            <a:normAutofit fontScale="90000"/>
          </a:bodyPr>
          <a:lstStyle/>
          <a:p>
            <a:r>
              <a:rPr lang="en-US" sz="3200" b="1" dirty="0" smtClean="0">
                <a:solidFill>
                  <a:srgbClr val="FFFF00"/>
                </a:solidFill>
                <a:latin typeface="Heiltsuk Doulos" panose="00000400000000000000" pitchFamily="2" charset="0"/>
              </a:rPr>
              <a:t/>
            </a:r>
            <a:br>
              <a:rPr lang="en-US" sz="3200" b="1" dirty="0" smtClean="0">
                <a:solidFill>
                  <a:srgbClr val="FFFF00"/>
                </a:solidFill>
                <a:latin typeface="Heiltsuk Doulos" panose="00000400000000000000" pitchFamily="2" charset="0"/>
              </a:rPr>
            </a:br>
            <a:r>
              <a:rPr lang="en-US" sz="3100" b="1" dirty="0" smtClean="0">
                <a:solidFill>
                  <a:srgbClr val="FFFF00"/>
                </a:solidFill>
                <a:latin typeface="Heiltsuk Doulos" panose="00000400000000000000" pitchFamily="2" charset="0"/>
              </a:rPr>
              <a:t>’</a:t>
            </a:r>
            <a:r>
              <a:rPr lang="en-US" sz="3100" b="1" dirty="0" err="1" smtClean="0">
                <a:solidFill>
                  <a:srgbClr val="FFFF00"/>
                </a:solidFill>
                <a:latin typeface="Heiltsuk Doulos" panose="00000400000000000000" pitchFamily="2" charset="0"/>
              </a:rPr>
              <a:t>Híµás’Qv¡gílakv</a:t>
            </a:r>
            <a:r>
              <a:rPr lang="en-US" sz="3100" b="1" dirty="0" smtClean="0">
                <a:latin typeface="Heiltsuk Doulos" panose="00000400000000000000" pitchFamily="2" charset="0"/>
              </a:rPr>
              <a:t> </a:t>
            </a:r>
            <a:br>
              <a:rPr lang="en-US" sz="3100" b="1" dirty="0" smtClean="0">
                <a:latin typeface="Heiltsuk Doulos" panose="00000400000000000000" pitchFamily="2" charset="0"/>
              </a:rPr>
            </a:br>
            <a:r>
              <a:rPr lang="en-US" sz="3100" b="1" dirty="0" smtClean="0">
                <a:latin typeface="Heiltsuk Doulos" panose="00000400000000000000" pitchFamily="2" charset="0"/>
              </a:rPr>
              <a:t>Translation: Chief</a:t>
            </a:r>
            <a:r>
              <a:rPr lang="en-US" sz="3100" dirty="0" smtClean="0">
                <a:latin typeface="Heiltsuk Doulos" panose="00000400000000000000" pitchFamily="2" charset="0"/>
              </a:rPr>
              <a:t> -</a:t>
            </a:r>
            <a:r>
              <a:rPr lang="en-US" sz="3100" b="1" dirty="0" smtClean="0">
                <a:latin typeface="Heiltsuk Doulos" panose="00000400000000000000" pitchFamily="2" charset="0"/>
              </a:rPr>
              <a:t>someone </a:t>
            </a:r>
            <a:r>
              <a:rPr lang="en-US" sz="3100" b="1" dirty="0">
                <a:latin typeface="Heiltsuk Doulos" panose="00000400000000000000" pitchFamily="2" charset="0"/>
              </a:rPr>
              <a:t>who stands </a:t>
            </a:r>
            <a:r>
              <a:rPr lang="en-US" sz="3100" b="1" dirty="0" smtClean="0">
                <a:latin typeface="Heiltsuk Doulos" panose="00000400000000000000" pitchFamily="2" charset="0"/>
              </a:rPr>
              <a:t>out </a:t>
            </a:r>
            <a:br>
              <a:rPr lang="en-US" sz="3100" b="1" dirty="0" smtClean="0">
                <a:latin typeface="Heiltsuk Doulos" panose="00000400000000000000" pitchFamily="2" charset="0"/>
              </a:rPr>
            </a:br>
            <a:r>
              <a:rPr lang="en-US" sz="3100" b="1" dirty="0">
                <a:latin typeface="Heiltsuk Doulos" panose="00000400000000000000" pitchFamily="2" charset="0"/>
              </a:rPr>
              <a:t>Paul </a:t>
            </a:r>
            <a:r>
              <a:rPr lang="en-US" sz="3100" b="1" dirty="0" smtClean="0">
                <a:latin typeface="Heiltsuk Doulos" panose="00000400000000000000" pitchFamily="2" charset="0"/>
              </a:rPr>
              <a:t>Thompson </a:t>
            </a:r>
            <a:r>
              <a:rPr lang="en-US" sz="3100" b="1" dirty="0">
                <a:latin typeface="Heiltsuk Doulos" panose="00000400000000000000" pitchFamily="2" charset="0"/>
              </a:rPr>
              <a:t/>
            </a:r>
            <a:br>
              <a:rPr lang="en-US" sz="3100" b="1" dirty="0">
                <a:latin typeface="Heiltsuk Doulos" panose="00000400000000000000" pitchFamily="2" charset="0"/>
              </a:rPr>
            </a:br>
            <a:r>
              <a:rPr lang="en-CA" sz="3200" b="1" dirty="0" err="1" smtClean="0">
                <a:solidFill>
                  <a:srgbClr val="FFFF00"/>
                </a:solidFill>
                <a:latin typeface="Heiltsuk Doulos" pitchFamily="2" charset="0"/>
              </a:rPr>
              <a:t>LílqvªaÒi</a:t>
            </a:r>
            <a:r>
              <a:rPr lang="en-CA" sz="3200" b="1" dirty="0">
                <a:solidFill>
                  <a:srgbClr val="FFFF00"/>
                </a:solidFill>
                <a:latin typeface="Heiltsuk Doulos" pitchFamily="2" charset="0"/>
              </a:rPr>
              <a:t> </a:t>
            </a:r>
            <a:r>
              <a:rPr lang="en-CA" sz="3200" b="1" dirty="0" smtClean="0">
                <a:solidFill>
                  <a:srgbClr val="FFFF00"/>
                </a:solidFill>
                <a:latin typeface="Heiltsuk Doulos" pitchFamily="2" charset="0"/>
              </a:rPr>
              <a:t>- </a:t>
            </a:r>
            <a:r>
              <a:rPr lang="en-US" sz="3200" b="1" dirty="0" smtClean="0">
                <a:solidFill>
                  <a:srgbClr val="FFFF00"/>
                </a:solidFill>
                <a:latin typeface="Heiltsuk Doulos" panose="00000400000000000000" pitchFamily="2" charset="0"/>
              </a:rPr>
              <a:t>’</a:t>
            </a:r>
            <a:r>
              <a:rPr lang="en-US" sz="3200" b="1" dirty="0" err="1" smtClean="0">
                <a:solidFill>
                  <a:srgbClr val="FFFF00"/>
                </a:solidFill>
                <a:latin typeface="Heiltsuk Doulos" panose="00000400000000000000" pitchFamily="2" charset="0"/>
              </a:rPr>
              <a:t>Wuíðinuþv</a:t>
            </a:r>
            <a:r>
              <a:rPr lang="en-US" sz="3200" b="1" dirty="0" smtClean="0">
                <a:solidFill>
                  <a:srgbClr val="FFFF00"/>
                </a:solidFill>
                <a:latin typeface="Heiltsuk Doulos" panose="00000400000000000000" pitchFamily="2" charset="0"/>
              </a:rPr>
              <a:t> </a:t>
            </a:r>
            <a:r>
              <a:rPr lang="en-US" sz="3100" dirty="0">
                <a:latin typeface="Heiltsuk Doulos" panose="00000400000000000000" pitchFamily="2" charset="0"/>
              </a:rPr>
              <a:t/>
            </a:r>
            <a:br>
              <a:rPr lang="en-US" sz="3100" dirty="0">
                <a:latin typeface="Heiltsuk Doulos" panose="00000400000000000000" pitchFamily="2" charset="0"/>
              </a:rPr>
            </a:br>
            <a:r>
              <a:rPr lang="en-US" sz="3100" b="1" dirty="0">
                <a:latin typeface="Heiltsuk Doulos" panose="00000400000000000000" pitchFamily="2" charset="0"/>
              </a:rPr>
              <a:t> </a:t>
            </a:r>
            <a:r>
              <a:rPr lang="en-US" sz="3100" dirty="0">
                <a:latin typeface="Heiltsuk Doulos" panose="00000400000000000000" pitchFamily="2" charset="0"/>
              </a:rPr>
              <a:t/>
            </a:r>
            <a:br>
              <a:rPr lang="en-US" sz="3100" dirty="0">
                <a:latin typeface="Heiltsuk Doulos" panose="00000400000000000000" pitchFamily="2" charset="0"/>
              </a:rPr>
            </a:br>
            <a:r>
              <a:rPr lang="en-US" sz="3200" dirty="0">
                <a:latin typeface="Heiltsuk Doulos" panose="00000400000000000000" pitchFamily="2" charset="0"/>
              </a:rPr>
              <a:t/>
            </a:r>
            <a:br>
              <a:rPr lang="en-US" sz="3200" dirty="0">
                <a:latin typeface="Heiltsuk Doulos" panose="00000400000000000000" pitchFamily="2" charset="0"/>
              </a:rPr>
            </a:br>
            <a:endParaRPr lang="en-CA" sz="3200" dirty="0">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Nov,20,2004@ Hall 0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767405" y="787043"/>
            <a:ext cx="2504900" cy="333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descr="Nov,20,2004@ Hall 00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796" r="8574" b="2328"/>
          <a:stretch/>
        </p:blipFill>
        <p:spPr bwMode="auto">
          <a:xfrm>
            <a:off x="2009983" y="762001"/>
            <a:ext cx="2437837" cy="335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72666" y="725037"/>
            <a:ext cx="609600" cy="609600"/>
          </a:xfrm>
          <a:prstGeom prst="rect">
            <a:avLst/>
          </a:prstGeom>
        </p:spPr>
      </p:pic>
    </p:spTree>
    <p:extLst>
      <p:ext uri="{BB962C8B-B14F-4D97-AF65-F5344CB8AC3E}">
        <p14:creationId xmlns:p14="http://schemas.microsoft.com/office/powerpoint/2010/main" val="309576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anim calcmode="lin" valueType="num">
                                      <p:cBhvr>
                                        <p:cTn id="22" dur="1000" fill="hold"/>
                                        <p:tgtEl>
                                          <p:spTgt spid="52"/>
                                        </p:tgtEl>
                                        <p:attrNameLst>
                                          <p:attrName>ppt_x</p:attrName>
                                        </p:attrNameLst>
                                      </p:cBhvr>
                                      <p:tavLst>
                                        <p:tav tm="0">
                                          <p:val>
                                            <p:strVal val="#ppt_x"/>
                                          </p:val>
                                        </p:tav>
                                        <p:tav tm="100000">
                                          <p:val>
                                            <p:strVal val="#ppt_x"/>
                                          </p:val>
                                        </p:tav>
                                      </p:tavLst>
                                    </p:anim>
                                    <p:anim calcmode="lin" valueType="num">
                                      <p:cBhvr>
                                        <p:cTn id="2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24212" fill="hold"/>
                                        <p:tgtEl>
                                          <p:spTgt spid="4"/>
                                        </p:tgtEl>
                                      </p:cBhvr>
                                    </p:cmd>
                                  </p:childTnLst>
                                </p:cTn>
                              </p:par>
                            </p:childTnLst>
                          </p:cTn>
                        </p:par>
                      </p:childTnLst>
                    </p:cTn>
                  </p:par>
                </p:childTnLst>
              </p:cTn>
              <p:nextCondLst>
                <p:cond evt="onClick" delay="0">
                  <p:tgtEl>
                    <p:spTgt spid="4"/>
                  </p:tgtEl>
                </p:cond>
              </p:nextCondLst>
            </p:seq>
            <p:audio>
              <p:cMediaNode vol="80000">
                <p:cTn id="29"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19600"/>
            <a:ext cx="7620000" cy="1752600"/>
          </a:xfrm>
        </p:spPr>
        <p:txBody>
          <a:bodyPr>
            <a:noAutofit/>
          </a:bodyPr>
          <a:lstStyle/>
          <a:p>
            <a:r>
              <a:rPr lang="en-CA" sz="2800" b="1" dirty="0" smtClean="0">
                <a:latin typeface="Heiltsuk Doulos" pitchFamily="2" charset="0"/>
              </a:rPr>
              <a:t/>
            </a:r>
            <a:br>
              <a:rPr lang="en-CA" sz="2800" b="1" dirty="0" smtClean="0">
                <a:latin typeface="Heiltsuk Doulos" pitchFamily="2" charset="0"/>
              </a:rPr>
            </a:br>
            <a:r>
              <a:rPr lang="en-US" sz="2800" b="1" dirty="0" smtClean="0">
                <a:solidFill>
                  <a:srgbClr val="FFFF00"/>
                </a:solidFill>
                <a:latin typeface="Heiltsuk Doulos" panose="00000400000000000000" pitchFamily="2" charset="0"/>
              </a:rPr>
              <a:t>’</a:t>
            </a:r>
            <a:r>
              <a:rPr lang="en-US" sz="2800" b="1" dirty="0" err="1" smtClean="0">
                <a:solidFill>
                  <a:srgbClr val="FFFF00"/>
                </a:solidFill>
                <a:latin typeface="Heiltsuk Doulos" panose="00000400000000000000" pitchFamily="2" charset="0"/>
              </a:rPr>
              <a:t>Híµás</a:t>
            </a:r>
            <a:r>
              <a:rPr lang="en-US" sz="2800" b="1" dirty="0" smtClean="0">
                <a:solidFill>
                  <a:srgbClr val="FFFF00"/>
                </a:solidFill>
                <a:latin typeface="Heiltsuk Doulos" panose="00000400000000000000" pitchFamily="2" charset="0"/>
              </a:rPr>
              <a:t> M</a:t>
            </a:r>
            <a:r>
              <a:rPr lang="en-CA" sz="2800" b="1" dirty="0" err="1" smtClean="0">
                <a:solidFill>
                  <a:srgbClr val="FFFF00"/>
                </a:solidFill>
                <a:latin typeface="Heiltsuk Doulos" panose="00000400000000000000" pitchFamily="2" charset="0"/>
              </a:rPr>
              <a:t>údaná</a:t>
            </a:r>
            <a:r>
              <a:rPr lang="en-CA" sz="2800" b="1" dirty="0">
                <a:solidFill>
                  <a:srgbClr val="FFFF00"/>
                </a:solidFill>
                <a:latin typeface="Heiltsuk Doulos" panose="00000400000000000000" pitchFamily="2" charset="0"/>
              </a:rPr>
              <a:t/>
            </a:r>
            <a:br>
              <a:rPr lang="en-CA" sz="2800" b="1" dirty="0">
                <a:solidFill>
                  <a:srgbClr val="FFFF00"/>
                </a:solidFill>
                <a:latin typeface="Heiltsuk Doulos" panose="00000400000000000000" pitchFamily="2" charset="0"/>
              </a:rPr>
            </a:br>
            <a:r>
              <a:rPr lang="en-CA" sz="2800" b="1" dirty="0" smtClean="0">
                <a:latin typeface="Heiltsuk Doulos" panose="00000400000000000000" pitchFamily="2" charset="0"/>
              </a:rPr>
              <a:t>Translation Chief, name translation unknown</a:t>
            </a:r>
            <a:r>
              <a:rPr lang="en-CA" sz="2800" b="1" dirty="0">
                <a:latin typeface="Heiltsuk Doulos" pitchFamily="2" charset="0"/>
              </a:rPr>
              <a:t/>
            </a:r>
            <a:br>
              <a:rPr lang="en-CA" sz="2800" b="1" dirty="0">
                <a:latin typeface="Heiltsuk Doulos" pitchFamily="2" charset="0"/>
              </a:rPr>
            </a:br>
            <a:r>
              <a:rPr lang="en-CA" sz="2800" b="1" dirty="0" smtClean="0">
                <a:latin typeface="Heiltsuk Doulos" pitchFamily="2" charset="0"/>
              </a:rPr>
              <a:t>Ralph Chamberlain</a:t>
            </a:r>
            <a:br>
              <a:rPr lang="en-CA" sz="2800" b="1" dirty="0" smtClean="0">
                <a:latin typeface="Heiltsuk Doulos" pitchFamily="2" charset="0"/>
              </a:rPr>
            </a:br>
            <a:r>
              <a:rPr lang="en-CA" sz="2800" b="1" dirty="0" err="1">
                <a:solidFill>
                  <a:srgbClr val="FFFF00"/>
                </a:solidFill>
                <a:latin typeface="Heiltsuk Doulos" pitchFamily="2" charset="0"/>
              </a:rPr>
              <a:t>LílqvªaÒi</a:t>
            </a:r>
            <a:r>
              <a:rPr lang="en-CA" sz="2800" b="1" dirty="0">
                <a:solidFill>
                  <a:srgbClr val="FFFF00"/>
                </a:solidFill>
                <a:latin typeface="Heiltsuk Doulos" pitchFamily="2" charset="0"/>
              </a:rPr>
              <a:t> - </a:t>
            </a:r>
            <a:r>
              <a:rPr lang="en-US" sz="2800" b="1" dirty="0">
                <a:solidFill>
                  <a:srgbClr val="FFFF00"/>
                </a:solidFill>
                <a:latin typeface="Heiltsuk Doulos" panose="00000400000000000000" pitchFamily="2" charset="0"/>
              </a:rPr>
              <a:t>’</a:t>
            </a:r>
            <a:r>
              <a:rPr lang="en-US" sz="2800" b="1" dirty="0" err="1">
                <a:solidFill>
                  <a:srgbClr val="FFFF00"/>
                </a:solidFill>
                <a:latin typeface="Heiltsuk Doulos" panose="00000400000000000000" pitchFamily="2" charset="0"/>
              </a:rPr>
              <a:t>Wuíðinuþv</a:t>
            </a:r>
            <a:r>
              <a:rPr lang="en-US" sz="2800" b="1" dirty="0">
                <a:solidFill>
                  <a:srgbClr val="FFFF00"/>
                </a:solidFill>
                <a:latin typeface="Heiltsuk Doulos" panose="00000400000000000000" pitchFamily="2" charset="0"/>
              </a:rPr>
              <a:t> </a:t>
            </a:r>
            <a:r>
              <a:rPr lang="en-US" sz="2800" b="1" dirty="0">
                <a:latin typeface="Heiltsuk Doulos" panose="00000400000000000000" pitchFamily="2" charset="0"/>
              </a:rPr>
              <a:t/>
            </a:r>
            <a:br>
              <a:rPr lang="en-US" sz="2800" b="1" dirty="0">
                <a:latin typeface="Heiltsuk Doulos" panose="00000400000000000000" pitchFamily="2" charset="0"/>
              </a:rPr>
            </a:br>
            <a:r>
              <a:rPr lang="en-US" sz="2800" b="1" dirty="0">
                <a:latin typeface="Heiltsuk Doulos" panose="00000400000000000000" pitchFamily="2" charset="0"/>
              </a:rPr>
              <a:t/>
            </a:r>
            <a:br>
              <a:rPr lang="en-US" sz="2800" b="1" dirty="0">
                <a:latin typeface="Heiltsuk Doulos" panose="00000400000000000000" pitchFamily="2" charset="0"/>
              </a:rPr>
            </a:br>
            <a:endParaRPr lang="en-CA" sz="2800" b="1" dirty="0">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7327" t="8923" r="22346" b="13383"/>
          <a:stretch/>
        </p:blipFill>
        <p:spPr>
          <a:xfrm>
            <a:off x="3415243" y="786263"/>
            <a:ext cx="2313514" cy="3176137"/>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98391" y="792707"/>
            <a:ext cx="609600" cy="609600"/>
          </a:xfrm>
          <a:prstGeom prst="rect">
            <a:avLst/>
          </a:prstGeom>
        </p:spPr>
      </p:pic>
    </p:spTree>
    <p:extLst>
      <p:ext uri="{BB962C8B-B14F-4D97-AF65-F5344CB8AC3E}">
        <p14:creationId xmlns:p14="http://schemas.microsoft.com/office/powerpoint/2010/main" val="185633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4328" fill="hold"/>
                                        <p:tgtEl>
                                          <p:spTgt spid="7"/>
                                        </p:tgtEl>
                                      </p:cBhvr>
                                    </p:cmd>
                                  </p:childTnLst>
                                </p:cTn>
                              </p:par>
                            </p:childTnLst>
                          </p:cTn>
                        </p:par>
                      </p:childTnLst>
                    </p:cTn>
                  </p:par>
                </p:childTnLst>
              </p:cTn>
              <p:nextCondLst>
                <p:cond evt="onClick" delay="0">
                  <p:tgtEl>
                    <p:spTgt spid="7"/>
                  </p:tgtEl>
                </p:cond>
              </p:nextCondLst>
            </p:seq>
            <p:audio>
              <p:cMediaNode vol="80000">
                <p:cTn id="20"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681600"/>
            <a:ext cx="3810000" cy="5490600"/>
          </a:xfrm>
        </p:spPr>
        <p:txBody>
          <a:bodyPr>
            <a:normAutofit/>
          </a:bodyPr>
          <a:lstStyle/>
          <a:p>
            <a:endParaRPr lang="en-CA" sz="2400" dirty="0">
              <a:latin typeface="Heiltsuk Doulos" pitchFamily="2" charset="0"/>
            </a:endParaRPr>
          </a:p>
        </p:txBody>
      </p:sp>
      <p:sp>
        <p:nvSpPr>
          <p:cNvPr id="148" name="Round Diagonal Corner Rectangle 1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ound Diagonal Corner Rectangle 1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Round Diagonal Corner Rectangle 1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Round Diagonal Corner Rectangle 1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Flowchart: Connector 1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Flowchart: Connector 1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Flowchart: Connector 1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Flowchart: Connector 1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Flowchart: Connector 1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Flowchart: Connector 1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Flowchart: Connector 1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Flowchart: Connector 1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0" name="Flowchart: Connector 1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Flowchart: Connector 1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Flowchart: Connector 1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Flowchart: Connector 1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Flowchart: Connector 1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Flowchart: Connector 1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Flowchart: Connector 1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Flowchart: Connector 1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Flowchart: Connector 1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Flowchart: Connector 1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Flowchart: Connector 1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Flowchart: Connector 1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lowchart: Connector 1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Flowchart: Connector 1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lowchart: Connector 1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Flowchart: Connector 1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Flowchart: Connector 1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Flowchart: Connector 1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lowchart: Connector 1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Flowchart: Connector 1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lowchart: Connector 1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Flowchart: Connector 1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Flowchart: Connector 1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Flowchart: Connector 1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Flowchart: Connector 1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Flowchart: Connector 1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lowchart: Connector 1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lowchart: Connector 1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lowchart: Connector 1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lowchart: Connector 1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Flowchart: Connector 1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Flowchart: Connector 1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lowchart: Connector 1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lowchart: Connector 1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lowchart: Connector 1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lowchart: Connector 1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54" y="681600"/>
            <a:ext cx="7655246" cy="5490600"/>
          </a:xfrm>
          <a:prstGeom prst="rect">
            <a:avLst/>
          </a:prstGeom>
        </p:spPr>
      </p:pic>
      <p:sp>
        <p:nvSpPr>
          <p:cNvPr id="3" name="Rectangle 2"/>
          <p:cNvSpPr/>
          <p:nvPr/>
        </p:nvSpPr>
        <p:spPr>
          <a:xfrm>
            <a:off x="1913400" y="884581"/>
            <a:ext cx="5562600" cy="800219"/>
          </a:xfrm>
          <a:prstGeom prst="rect">
            <a:avLst/>
          </a:prstGeom>
        </p:spPr>
        <p:txBody>
          <a:bodyPr wrap="square">
            <a:spAutoFit/>
          </a:bodyPr>
          <a:lstStyle/>
          <a:p>
            <a:r>
              <a:rPr lang="en-CA" sz="2800" b="1" dirty="0">
                <a:solidFill>
                  <a:srgbClr val="002060"/>
                </a:solidFill>
                <a:latin typeface="Heiltsuk Doulos" pitchFamily="2" charset="0"/>
              </a:rPr>
              <a:t>’</a:t>
            </a:r>
            <a:r>
              <a:rPr lang="en-CA" sz="2800" b="1" dirty="0" err="1">
                <a:solidFill>
                  <a:srgbClr val="002060"/>
                </a:solidFill>
                <a:latin typeface="Heiltsuk Doulos" pitchFamily="2" charset="0"/>
              </a:rPr>
              <a:t>Wúyalitþv</a:t>
            </a:r>
            <a:r>
              <a:rPr lang="en-CA" sz="2800" dirty="0">
                <a:solidFill>
                  <a:srgbClr val="002060"/>
                </a:solidFill>
                <a:latin typeface="Heiltsuk Doulos" pitchFamily="2" charset="0"/>
              </a:rPr>
              <a:t> </a:t>
            </a:r>
            <a:r>
              <a:rPr lang="en-CA" sz="2800" b="1" dirty="0" smtClean="0">
                <a:solidFill>
                  <a:srgbClr val="002060"/>
                </a:solidFill>
                <a:latin typeface="Heiltsuk Doulos" pitchFamily="2" charset="0"/>
              </a:rPr>
              <a:t>-The </a:t>
            </a:r>
            <a:r>
              <a:rPr lang="en-CA" sz="2800" b="1" dirty="0">
                <a:solidFill>
                  <a:srgbClr val="002060"/>
                </a:solidFill>
                <a:latin typeface="Heiltsuk Doulos" pitchFamily="2" charset="0"/>
              </a:rPr>
              <a:t>Outside People</a:t>
            </a:r>
            <a:r>
              <a:rPr lang="en-CA" dirty="0">
                <a:solidFill>
                  <a:srgbClr val="FFFF00"/>
                </a:solidFill>
                <a:latin typeface="Heiltsuk Doulos" pitchFamily="2" charset="0"/>
              </a:rPr>
              <a:t/>
            </a:r>
            <a:br>
              <a:rPr lang="en-CA" dirty="0">
                <a:solidFill>
                  <a:srgbClr val="FFFF00"/>
                </a:solidFill>
                <a:latin typeface="Heiltsuk Doulos" pitchFamily="2" charset="0"/>
              </a:rPr>
            </a:br>
            <a:endParaRPr lang="en-US" dirty="0">
              <a:solidFill>
                <a:srgbClr val="FFFF00"/>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87800" y="7620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anim calcmode="lin" valueType="num">
                                      <p:cBhvr>
                                        <p:cTn id="8" dur="2000" fill="hold"/>
                                        <p:tgtEl>
                                          <p:spTgt spid="51"/>
                                        </p:tgtEl>
                                        <p:attrNameLst>
                                          <p:attrName>ppt_w</p:attrName>
                                        </p:attrNameLst>
                                      </p:cBhvr>
                                      <p:tavLst>
                                        <p:tav tm="0" fmla="#ppt_w*sin(2.5*pi*$)">
                                          <p:val>
                                            <p:fltVal val="0"/>
                                          </p:val>
                                        </p:tav>
                                        <p:tav tm="100000">
                                          <p:val>
                                            <p:fltVal val="1"/>
                                          </p:val>
                                        </p:tav>
                                      </p:tavLst>
                                    </p:anim>
                                    <p:anim calcmode="lin" valueType="num">
                                      <p:cBhvr>
                                        <p:cTn id="9" dur="20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7633"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19600"/>
            <a:ext cx="7620000" cy="1752600"/>
          </a:xfrm>
        </p:spPr>
        <p:txBody>
          <a:bodyPr>
            <a:normAutofit fontScale="90000"/>
          </a:bodyPr>
          <a:lstStyle/>
          <a:p>
            <a:r>
              <a:rPr lang="en-CA" sz="3200" b="1" dirty="0" smtClean="0">
                <a:solidFill>
                  <a:srgbClr val="FFFF00"/>
                </a:solidFill>
                <a:latin typeface="Heiltsuk Doulos"/>
              </a:rPr>
              <a:t/>
            </a:r>
            <a:br>
              <a:rPr lang="en-CA" sz="3200" b="1" dirty="0" smtClean="0">
                <a:solidFill>
                  <a:srgbClr val="FFFF00"/>
                </a:solidFill>
                <a:latin typeface="Heiltsuk Doulos"/>
              </a:rPr>
            </a:br>
            <a:r>
              <a:rPr lang="en-CA" sz="3200" b="1" dirty="0" smtClean="0">
                <a:solidFill>
                  <a:srgbClr val="FFFF00"/>
                </a:solidFill>
                <a:latin typeface="Heiltsuk Doulos"/>
              </a:rPr>
              <a:t>’</a:t>
            </a:r>
            <a:r>
              <a:rPr lang="en-CA" sz="3200" b="1" dirty="0" err="1" smtClean="0">
                <a:solidFill>
                  <a:srgbClr val="FFFF00"/>
                </a:solidFill>
                <a:latin typeface="Heiltsuk Doulos"/>
              </a:rPr>
              <a:t>Híµás</a:t>
            </a:r>
            <a:r>
              <a:rPr lang="en-CA" sz="3200" b="1" dirty="0" smtClean="0">
                <a:solidFill>
                  <a:srgbClr val="FFFF00"/>
                </a:solidFill>
                <a:latin typeface="Heiltsuk Doulos"/>
              </a:rPr>
              <a:t> </a:t>
            </a:r>
            <a:r>
              <a:rPr lang="en-US" sz="3200" b="1" dirty="0" err="1">
                <a:solidFill>
                  <a:srgbClr val="FFFF00"/>
                </a:solidFill>
                <a:latin typeface="Heiltsuk Doulos" panose="00000400000000000000" pitchFamily="2" charset="0"/>
              </a:rPr>
              <a:t>ƒáæúsªa</a:t>
            </a:r>
            <a:r>
              <a:rPr lang="en-US" sz="3200" b="1" dirty="0">
                <a:solidFill>
                  <a:srgbClr val="FFFF00"/>
                </a:solidFill>
                <a:latin typeface="Heiltsuk Doulos" panose="00000400000000000000" pitchFamily="2" charset="0"/>
              </a:rPr>
              <a:t> </a:t>
            </a:r>
            <a:r>
              <a:rPr lang="en-US" sz="3200" b="1" dirty="0" smtClean="0">
                <a:solidFill>
                  <a:srgbClr val="FFFF00"/>
                </a:solidFill>
                <a:latin typeface="Heiltsuk Doulos" panose="00000400000000000000" pitchFamily="2" charset="0"/>
              </a:rPr>
              <a:t/>
            </a:r>
            <a:br>
              <a:rPr lang="en-US" sz="3200" b="1" dirty="0" smtClean="0">
                <a:solidFill>
                  <a:srgbClr val="FFFF00"/>
                </a:solidFill>
                <a:latin typeface="Heiltsuk Doulos" panose="00000400000000000000" pitchFamily="2" charset="0"/>
              </a:rPr>
            </a:br>
            <a:r>
              <a:rPr lang="en-US" sz="3200" b="1" dirty="0" smtClean="0">
                <a:latin typeface="Heiltsuk Doulos" panose="00000400000000000000" pitchFamily="2" charset="0"/>
              </a:rPr>
              <a:t>Translation: Chief - surveying </a:t>
            </a:r>
            <a:r>
              <a:rPr lang="en-US" sz="3200" b="1" dirty="0">
                <a:latin typeface="Heiltsuk Doulos" panose="00000400000000000000" pitchFamily="2" charset="0"/>
              </a:rPr>
              <a:t>out of a </a:t>
            </a:r>
            <a:r>
              <a:rPr lang="en-US" sz="3200" b="1" dirty="0" smtClean="0">
                <a:latin typeface="Heiltsuk Doulos" panose="00000400000000000000" pitchFamily="2" charset="0"/>
              </a:rPr>
              <a:t>bay</a:t>
            </a:r>
            <a:br>
              <a:rPr lang="en-US" sz="3200" b="1" dirty="0" smtClean="0">
                <a:latin typeface="Heiltsuk Doulos" panose="00000400000000000000" pitchFamily="2" charset="0"/>
              </a:rPr>
            </a:br>
            <a:r>
              <a:rPr lang="en-US" sz="3200" b="1" dirty="0">
                <a:latin typeface="Heiltsuk Doulos" panose="00000400000000000000" pitchFamily="2" charset="0"/>
              </a:rPr>
              <a:t>Charlie </a:t>
            </a:r>
            <a:r>
              <a:rPr lang="en-US" sz="3200" b="1" dirty="0" smtClean="0">
                <a:latin typeface="Heiltsuk Doulos" panose="00000400000000000000" pitchFamily="2" charset="0"/>
              </a:rPr>
              <a:t>Lawson</a:t>
            </a:r>
            <a:br>
              <a:rPr lang="en-US" sz="3200" b="1" dirty="0" smtClean="0">
                <a:latin typeface="Heiltsuk Doulos" panose="00000400000000000000" pitchFamily="2" charset="0"/>
              </a:rPr>
            </a:br>
            <a:r>
              <a:rPr lang="en-CA" sz="3200" b="1" dirty="0" err="1">
                <a:solidFill>
                  <a:srgbClr val="FFFF00"/>
                </a:solidFill>
                <a:latin typeface="Heiltsuk Doulos" pitchFamily="2" charset="0"/>
              </a:rPr>
              <a:t>LílqvªaÒi</a:t>
            </a:r>
            <a:r>
              <a:rPr lang="en-CA" sz="3200" b="1" dirty="0">
                <a:solidFill>
                  <a:srgbClr val="FFFF00"/>
                </a:solidFill>
                <a:latin typeface="Heiltsuk Doulos" pitchFamily="2" charset="0"/>
              </a:rPr>
              <a:t> - </a:t>
            </a:r>
            <a:r>
              <a:rPr lang="en-US" sz="3200" b="1" dirty="0">
                <a:solidFill>
                  <a:srgbClr val="FFFF00"/>
                </a:solidFill>
                <a:latin typeface="Heiltsuk Doulos" panose="00000400000000000000" pitchFamily="2" charset="0"/>
              </a:rPr>
              <a:t>’</a:t>
            </a:r>
            <a:r>
              <a:rPr lang="en-US" sz="3200" b="1" dirty="0" err="1">
                <a:solidFill>
                  <a:srgbClr val="FFFF00"/>
                </a:solidFill>
                <a:latin typeface="Heiltsuk Doulos" panose="00000400000000000000" pitchFamily="2" charset="0"/>
              </a:rPr>
              <a:t>Wuíðinuþv</a:t>
            </a:r>
            <a:r>
              <a:rPr lang="en-US" sz="3200" b="1" dirty="0">
                <a:solidFill>
                  <a:srgbClr val="FFFF00"/>
                </a:solidFill>
                <a:latin typeface="Heiltsuk Doulos" panose="00000400000000000000" pitchFamily="2" charset="0"/>
              </a:rPr>
              <a:t> </a:t>
            </a:r>
            <a:r>
              <a:rPr lang="en-US" sz="3200" dirty="0">
                <a:solidFill>
                  <a:srgbClr val="FFFF00"/>
                </a:solidFill>
                <a:latin typeface="Heiltsuk Doulos" panose="00000400000000000000" pitchFamily="2" charset="0"/>
              </a:rPr>
              <a:t/>
            </a:r>
            <a:br>
              <a:rPr lang="en-US" sz="3200" dirty="0">
                <a:solidFill>
                  <a:srgbClr val="FFFF00"/>
                </a:solidFill>
                <a:latin typeface="Heiltsuk Doulos" panose="00000400000000000000" pitchFamily="2" charset="0"/>
              </a:rPr>
            </a:br>
            <a:r>
              <a:rPr lang="en-US" sz="3200" b="1" dirty="0">
                <a:solidFill>
                  <a:srgbClr val="FFFF00"/>
                </a:solidFill>
                <a:latin typeface="Heiltsuk Doulos" panose="00000400000000000000" pitchFamily="2" charset="0"/>
              </a:rPr>
              <a:t/>
            </a:r>
            <a:br>
              <a:rPr lang="en-US" sz="3200" b="1" dirty="0">
                <a:solidFill>
                  <a:srgbClr val="FFFF00"/>
                </a:solidFill>
                <a:latin typeface="Heiltsuk Doulos" panose="00000400000000000000" pitchFamily="2" charset="0"/>
              </a:rPr>
            </a:br>
            <a:endParaRPr lang="en-CA" sz="3200" b="1" dirty="0">
              <a:solidFill>
                <a:srgbClr val="FFFF00"/>
              </a:solidFill>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2422" t="7687" r="36490" b="69"/>
          <a:stretch/>
        </p:blipFill>
        <p:spPr>
          <a:xfrm>
            <a:off x="3363275" y="937865"/>
            <a:ext cx="2267125" cy="3253135"/>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52200" y="876300"/>
            <a:ext cx="609600" cy="609600"/>
          </a:xfrm>
          <a:prstGeom prst="rect">
            <a:avLst/>
          </a:prstGeom>
        </p:spPr>
      </p:pic>
    </p:spTree>
    <p:extLst>
      <p:ext uri="{BB962C8B-B14F-4D97-AF65-F5344CB8AC3E}">
        <p14:creationId xmlns:p14="http://schemas.microsoft.com/office/powerpoint/2010/main" val="1298723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0110"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ound Diagonal Corner Rectangle 112"/>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Round Diagonal Corner Rectangle 110"/>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Round Diagonal Corner Rectangle 10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Round Diagonal Corner Rectangle 108"/>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lowchart: Connector 3"/>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lowchart: Connector 4"/>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lowchart: Connector 5"/>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lowchart: Connector 6"/>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lowchart: Connector 10"/>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Flowchart: Connector 48"/>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Flowchart: Connector 49"/>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3484" y="846323"/>
            <a:ext cx="2422695" cy="3344677"/>
          </a:xfrm>
          <a:prstGeom prst="rect">
            <a:avLst/>
          </a:prstGeom>
        </p:spPr>
      </p:pic>
      <p:sp>
        <p:nvSpPr>
          <p:cNvPr id="3" name="Rectangle 2"/>
          <p:cNvSpPr/>
          <p:nvPr/>
        </p:nvSpPr>
        <p:spPr>
          <a:xfrm>
            <a:off x="1003460" y="3873913"/>
            <a:ext cx="7018800" cy="3970318"/>
          </a:xfrm>
          <a:prstGeom prst="rect">
            <a:avLst/>
          </a:prstGeom>
        </p:spPr>
        <p:txBody>
          <a:bodyPr wrap="square">
            <a:spAutoFit/>
          </a:bodyPr>
          <a:lstStyle/>
          <a:p>
            <a:pPr algn="ctr"/>
            <a:endParaRPr lang="en-CA" sz="2800" b="1" dirty="0" smtClean="0">
              <a:solidFill>
                <a:srgbClr val="FFFF00"/>
              </a:solidFill>
              <a:latin typeface="Heiltsuk Doulos" panose="00000400000000000000" pitchFamily="2" charset="0"/>
            </a:endParaRPr>
          </a:p>
          <a:p>
            <a:pPr algn="ctr"/>
            <a:r>
              <a:rPr lang="en-CA" sz="2800" b="1" dirty="0" smtClean="0">
                <a:solidFill>
                  <a:srgbClr val="FFFF00"/>
                </a:solidFill>
                <a:latin typeface="Heiltsuk Doulos" panose="00000400000000000000" pitchFamily="2" charset="0"/>
              </a:rPr>
              <a:t>’</a:t>
            </a:r>
            <a:r>
              <a:rPr lang="en-CA" sz="2800" b="1" dirty="0" err="1" smtClean="0">
                <a:solidFill>
                  <a:srgbClr val="FFFF00"/>
                </a:solidFill>
                <a:latin typeface="Heiltsuk Doulos" panose="00000400000000000000" pitchFamily="2" charset="0"/>
              </a:rPr>
              <a:t>Híµás</a:t>
            </a:r>
            <a:r>
              <a:rPr lang="en-CA" sz="2800" b="1" dirty="0" smtClean="0">
                <a:solidFill>
                  <a:srgbClr val="FFFF00"/>
                </a:solidFill>
                <a:latin typeface="Heiltsuk Doulos" panose="00000400000000000000" pitchFamily="2" charset="0"/>
              </a:rPr>
              <a:t> </a:t>
            </a:r>
            <a:r>
              <a:rPr lang="en-US" sz="2800" b="1" dirty="0" smtClean="0">
                <a:latin typeface="Heiltsuk Doulos" panose="00000400000000000000" pitchFamily="2" charset="0"/>
              </a:rPr>
              <a:t> </a:t>
            </a:r>
            <a:r>
              <a:rPr lang="en-US" sz="2800" b="1" dirty="0" err="1">
                <a:solidFill>
                  <a:srgbClr val="FFFF00"/>
                </a:solidFill>
                <a:latin typeface="Heiltsuk Doulos" panose="00000400000000000000" pitchFamily="2" charset="0"/>
              </a:rPr>
              <a:t>Gáyustis</a:t>
            </a:r>
            <a:endParaRPr lang="en-US" sz="2800" dirty="0">
              <a:solidFill>
                <a:srgbClr val="FFFF00"/>
              </a:solidFill>
              <a:latin typeface="Heiltsuk Doulos" panose="00000400000000000000" pitchFamily="2" charset="0"/>
            </a:endParaRPr>
          </a:p>
          <a:p>
            <a:pPr algn="ctr"/>
            <a:r>
              <a:rPr lang="en-US" sz="2800" b="1" dirty="0" smtClean="0">
                <a:latin typeface="Heiltsuk Doulos" panose="00000400000000000000" pitchFamily="2" charset="0"/>
              </a:rPr>
              <a:t>Translation: Chief - Place of coming out </a:t>
            </a:r>
          </a:p>
          <a:p>
            <a:pPr algn="ctr"/>
            <a:r>
              <a:rPr lang="en-US" sz="2800" b="1" dirty="0" smtClean="0">
                <a:latin typeface="Heiltsuk Doulos" panose="00000400000000000000" pitchFamily="2" charset="0"/>
              </a:rPr>
              <a:t>Gilbert Jackson </a:t>
            </a:r>
          </a:p>
          <a:p>
            <a:pPr algn="ctr"/>
            <a:r>
              <a:rPr lang="en-CA" sz="2800" b="1" dirty="0" err="1">
                <a:solidFill>
                  <a:srgbClr val="FFFF00"/>
                </a:solidFill>
                <a:latin typeface="Heiltsuk Doulos" pitchFamily="2" charset="0"/>
              </a:rPr>
              <a:t>LílqvªaÒi</a:t>
            </a:r>
            <a:r>
              <a:rPr lang="en-CA" sz="2800" b="1" dirty="0">
                <a:solidFill>
                  <a:srgbClr val="FFFF00"/>
                </a:solidFill>
                <a:latin typeface="Heiltsuk Doulos" pitchFamily="2" charset="0"/>
              </a:rPr>
              <a:t> - </a:t>
            </a:r>
            <a:r>
              <a:rPr lang="en-US" sz="2800" b="1" dirty="0">
                <a:solidFill>
                  <a:srgbClr val="FFFF00"/>
                </a:solidFill>
                <a:latin typeface="Heiltsuk Doulos" panose="00000400000000000000" pitchFamily="2" charset="0"/>
              </a:rPr>
              <a:t>’</a:t>
            </a:r>
            <a:r>
              <a:rPr lang="en-US" sz="2800" b="1" dirty="0" err="1">
                <a:solidFill>
                  <a:srgbClr val="FFFF00"/>
                </a:solidFill>
                <a:latin typeface="Heiltsuk Doulos" panose="00000400000000000000" pitchFamily="2" charset="0"/>
              </a:rPr>
              <a:t>Wuíðinuþv</a:t>
            </a:r>
            <a:r>
              <a:rPr lang="en-US" sz="2800" b="1" dirty="0">
                <a:solidFill>
                  <a:srgbClr val="FFFF00"/>
                </a:solidFill>
                <a:latin typeface="Heiltsuk Doulos" panose="00000400000000000000" pitchFamily="2" charset="0"/>
              </a:rPr>
              <a:t> </a:t>
            </a:r>
            <a:r>
              <a:rPr lang="en-US" sz="2800" dirty="0">
                <a:solidFill>
                  <a:srgbClr val="FFFF00"/>
                </a:solidFill>
                <a:latin typeface="Heiltsuk Doulos" panose="00000400000000000000" pitchFamily="2" charset="0"/>
              </a:rPr>
              <a:t/>
            </a:r>
            <a:br>
              <a:rPr lang="en-US" sz="2800" dirty="0">
                <a:solidFill>
                  <a:srgbClr val="FFFF00"/>
                </a:solidFill>
                <a:latin typeface="Heiltsuk Doulos" panose="00000400000000000000" pitchFamily="2" charset="0"/>
              </a:rPr>
            </a:br>
            <a:r>
              <a:rPr lang="en-US" sz="2800" b="1" dirty="0">
                <a:solidFill>
                  <a:srgbClr val="FFFF00"/>
                </a:solidFill>
                <a:latin typeface="Heiltsuk Doulos" panose="00000400000000000000" pitchFamily="2" charset="0"/>
              </a:rPr>
              <a:t> </a:t>
            </a:r>
            <a:r>
              <a:rPr lang="en-US" sz="2800" dirty="0">
                <a:solidFill>
                  <a:srgbClr val="FFFF00"/>
                </a:solidFill>
                <a:latin typeface="Heiltsuk Doulos" panose="00000400000000000000" pitchFamily="2" charset="0"/>
              </a:rPr>
              <a:t/>
            </a:r>
            <a:br>
              <a:rPr lang="en-US" sz="2800" dirty="0">
                <a:solidFill>
                  <a:srgbClr val="FFFF00"/>
                </a:solidFill>
                <a:latin typeface="Heiltsuk Doulos" panose="00000400000000000000" pitchFamily="2" charset="0"/>
              </a:rPr>
            </a:br>
            <a:endParaRPr lang="en-US" sz="2800" dirty="0">
              <a:latin typeface="Heiltsuk Doulos" panose="00000400000000000000" pitchFamily="2" charset="0"/>
            </a:endParaRPr>
          </a:p>
          <a:p>
            <a:r>
              <a:rPr lang="en-US" sz="2800" b="1" dirty="0">
                <a:latin typeface="Heiltsuk Doulos" panose="00000400000000000000" pitchFamily="2" charset="0"/>
              </a:rPr>
              <a:t> </a:t>
            </a:r>
            <a:endParaRPr lang="en-US" sz="2800" dirty="0">
              <a:latin typeface="Heiltsuk Doulos" panose="00000400000000000000" pitchFamily="2" charset="0"/>
            </a:endParaRPr>
          </a:p>
          <a:p>
            <a:pPr algn="ctr"/>
            <a:endParaRPr lang="en-US" sz="2800" b="1" dirty="0">
              <a:latin typeface="Heiltsuk Doulos" panose="00000400000000000000" pitchFamily="2" charset="0"/>
            </a:endParaRPr>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90916" y="784746"/>
            <a:ext cx="609600" cy="609600"/>
          </a:xfrm>
          <a:prstGeom prst="rect">
            <a:avLst/>
          </a:prstGeom>
        </p:spPr>
      </p:pic>
    </p:spTree>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000"/>
                                        <p:tgtEl>
                                          <p:spTgt spid="3">
                                            <p:txEl>
                                              <p:pRg st="2" end="2"/>
                                            </p:txEl>
                                          </p:spTgt>
                                        </p:tgtEl>
                                      </p:cBhvr>
                                    </p:animEffect>
                                    <p:anim calcmode="lin" valueType="num">
                                      <p:cBhvr>
                                        <p:cTn id="20"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1" dur="2000" fill="hold"/>
                                        <p:tgtEl>
                                          <p:spTgt spid="3">
                                            <p:txEl>
                                              <p:pRg st="2" end="2"/>
                                            </p:txEl>
                                          </p:spTgt>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2000"/>
                                        <p:tgtEl>
                                          <p:spTgt spid="3">
                                            <p:txEl>
                                              <p:pRg st="3" end="3"/>
                                            </p:txEl>
                                          </p:spTgt>
                                        </p:tgtEl>
                                      </p:cBhvr>
                                    </p:animEffect>
                                    <p:anim calcmode="lin" valueType="num">
                                      <p:cBhvr>
                                        <p:cTn id="25"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26" dur="2000" fill="hold"/>
                                        <p:tgtEl>
                                          <p:spTgt spid="3">
                                            <p:txEl>
                                              <p:pRg st="3" end="3"/>
                                            </p:txEl>
                                          </p:spTgt>
                                        </p:tgtEl>
                                        <p:attrNameLst>
                                          <p:attrName>ppt_h</p:attrName>
                                        </p:attrNameLst>
                                      </p:cBhvr>
                                      <p:tavLst>
                                        <p:tav tm="0">
                                          <p:val>
                                            <p:strVal val="#ppt_h"/>
                                          </p:val>
                                        </p:tav>
                                        <p:tav tm="100000">
                                          <p:val>
                                            <p:strVal val="#ppt_h"/>
                                          </p:val>
                                        </p:tav>
                                      </p:tavLst>
                                    </p:anim>
                                  </p:childTnLst>
                                </p:cTn>
                              </p:par>
                              <p:par>
                                <p:cTn id="27" presetID="45"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2000"/>
                                        <p:tgtEl>
                                          <p:spTgt spid="3">
                                            <p:txEl>
                                              <p:pRg st="4" end="4"/>
                                            </p:txEl>
                                          </p:spTgt>
                                        </p:tgtEl>
                                      </p:cBhvr>
                                    </p:animEffect>
                                    <p:anim calcmode="lin" valueType="num">
                                      <p:cBhvr>
                                        <p:cTn id="30"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31"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9"/>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3562" fill="hold"/>
                                        <p:tgtEl>
                                          <p:spTgt spid="9"/>
                                        </p:tgtEl>
                                      </p:cBhvr>
                                    </p:cmd>
                                  </p:childTnLst>
                                </p:cTn>
                              </p:par>
                            </p:childTnLst>
                          </p:cTn>
                        </p:par>
                      </p:childTnLst>
                    </p:cTn>
                  </p:par>
                </p:childTnLst>
              </p:cTn>
              <p:nextCondLst>
                <p:cond evt="onClick" delay="0">
                  <p:tgtEl>
                    <p:spTgt spid="9"/>
                  </p:tgtEl>
                </p:cond>
              </p:nextCondLst>
            </p:seq>
            <p:audio>
              <p:cMediaNode vol="80000">
                <p:cTn id="3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038600"/>
            <a:ext cx="7620000" cy="2133600"/>
          </a:xfrm>
        </p:spPr>
        <p:txBody>
          <a:bodyPr>
            <a:normAutofit fontScale="90000"/>
          </a:bodyPr>
          <a:lstStyle/>
          <a:p>
            <a:r>
              <a:rPr lang="en-US" sz="2800" b="1" dirty="0" smtClean="0">
                <a:solidFill>
                  <a:srgbClr val="FFFF00"/>
                </a:solidFill>
                <a:latin typeface="Heiltsuk Doulos" panose="00000400000000000000" pitchFamily="2" charset="0"/>
              </a:rPr>
              <a:t/>
            </a:r>
            <a:br>
              <a:rPr lang="en-US" sz="2800" b="1" dirty="0" smtClean="0">
                <a:solidFill>
                  <a:srgbClr val="FFFF00"/>
                </a:solidFill>
                <a:latin typeface="Heiltsuk Doulos" panose="00000400000000000000" pitchFamily="2" charset="0"/>
              </a:rPr>
            </a:br>
            <a:r>
              <a:rPr lang="en-US" sz="2800" b="1" dirty="0" smtClean="0">
                <a:solidFill>
                  <a:srgbClr val="FFFF00"/>
                </a:solidFill>
                <a:latin typeface="Heiltsuk Doulos" panose="00000400000000000000" pitchFamily="2" charset="0"/>
              </a:rPr>
              <a:t>’</a:t>
            </a:r>
            <a:r>
              <a:rPr lang="en-US" sz="2800" b="1" dirty="0" err="1" smtClean="0">
                <a:solidFill>
                  <a:srgbClr val="FFFF00"/>
                </a:solidFill>
                <a:latin typeface="Heiltsuk Doulos" panose="00000400000000000000" pitchFamily="2" charset="0"/>
              </a:rPr>
              <a:t>Híµás</a:t>
            </a:r>
            <a:r>
              <a:rPr lang="en-US" sz="2800" b="1" dirty="0" smtClean="0">
                <a:solidFill>
                  <a:srgbClr val="FFFF00"/>
                </a:solidFill>
                <a:latin typeface="Heiltsuk Doulos" panose="00000400000000000000" pitchFamily="2" charset="0"/>
              </a:rPr>
              <a:t> </a:t>
            </a:r>
            <a:r>
              <a:rPr lang="en-US" sz="2800" b="1" dirty="0" err="1">
                <a:solidFill>
                  <a:srgbClr val="FFFF00"/>
                </a:solidFill>
                <a:latin typeface="Heiltsuk Doulos" panose="00000400000000000000" pitchFamily="2" charset="0"/>
              </a:rPr>
              <a:t>Lagaíx</a:t>
            </a:r>
            <a:r>
              <a:rPr lang="en-US" sz="2800" b="1" dirty="0">
                <a:solidFill>
                  <a:srgbClr val="FFFF00"/>
                </a:solidFill>
                <a:latin typeface="Heiltsuk Doulos" panose="00000400000000000000" pitchFamily="2" charset="0"/>
              </a:rPr>
              <a:t>: </a:t>
            </a:r>
            <a:r>
              <a:rPr lang="en-US" sz="2800" b="1" dirty="0" smtClean="0">
                <a:solidFill>
                  <a:srgbClr val="FFFF00"/>
                </a:solidFill>
                <a:latin typeface="Heiltsuk Doulos" panose="00000400000000000000" pitchFamily="2" charset="0"/>
              </a:rPr>
              <a:t/>
            </a:r>
            <a:br>
              <a:rPr lang="en-US" sz="2800" b="1" dirty="0" smtClean="0">
                <a:solidFill>
                  <a:srgbClr val="FFFF00"/>
                </a:solidFill>
                <a:latin typeface="Heiltsuk Doulos" panose="00000400000000000000" pitchFamily="2" charset="0"/>
              </a:rPr>
            </a:br>
            <a:r>
              <a:rPr lang="en-US" sz="2800" b="1" dirty="0" smtClean="0">
                <a:latin typeface="Heiltsuk Doulos" panose="00000400000000000000" pitchFamily="2" charset="0"/>
              </a:rPr>
              <a:t>Translation: - Chief, name translation unknown</a:t>
            </a:r>
            <a:br>
              <a:rPr lang="en-US" sz="2800" b="1" dirty="0" smtClean="0">
                <a:latin typeface="Heiltsuk Doulos" panose="00000400000000000000" pitchFamily="2" charset="0"/>
              </a:rPr>
            </a:br>
            <a:r>
              <a:rPr lang="en-US" sz="2800" b="1" dirty="0" smtClean="0">
                <a:latin typeface="Heiltsuk Doulos" panose="00000400000000000000" pitchFamily="2" charset="0"/>
              </a:rPr>
              <a:t>Stephen </a:t>
            </a:r>
            <a:r>
              <a:rPr lang="en-US" sz="2800" b="1" dirty="0">
                <a:latin typeface="Heiltsuk Doulos" panose="00000400000000000000" pitchFamily="2" charset="0"/>
              </a:rPr>
              <a:t>Hunt Sr.</a:t>
            </a:r>
            <a:r>
              <a:rPr lang="en-US" sz="2800" dirty="0">
                <a:latin typeface="Heiltsuk Doulos" panose="00000400000000000000" pitchFamily="2" charset="0"/>
              </a:rPr>
              <a:t/>
            </a:r>
            <a:br>
              <a:rPr lang="en-US" sz="2800" dirty="0">
                <a:latin typeface="Heiltsuk Doulos" panose="00000400000000000000" pitchFamily="2" charset="0"/>
              </a:rPr>
            </a:br>
            <a:r>
              <a:rPr lang="en-CA" sz="2800" b="1" dirty="0" err="1">
                <a:solidFill>
                  <a:srgbClr val="FFFF00"/>
                </a:solidFill>
                <a:latin typeface="Heiltsuk Doulos" pitchFamily="2" charset="0"/>
              </a:rPr>
              <a:t>LílqvªaÒi</a:t>
            </a:r>
            <a:r>
              <a:rPr lang="en-CA" sz="2800" b="1" dirty="0">
                <a:solidFill>
                  <a:srgbClr val="FFFF00"/>
                </a:solidFill>
                <a:latin typeface="Heiltsuk Doulos" pitchFamily="2" charset="0"/>
              </a:rPr>
              <a:t> - </a:t>
            </a:r>
            <a:r>
              <a:rPr lang="en-US" sz="2800" b="1" dirty="0">
                <a:solidFill>
                  <a:srgbClr val="FFFF00"/>
                </a:solidFill>
                <a:latin typeface="Heiltsuk Doulos" panose="00000400000000000000" pitchFamily="2" charset="0"/>
              </a:rPr>
              <a:t>’</a:t>
            </a:r>
            <a:r>
              <a:rPr lang="en-US" sz="2800" b="1" dirty="0" err="1">
                <a:solidFill>
                  <a:srgbClr val="FFFF00"/>
                </a:solidFill>
                <a:latin typeface="Heiltsuk Doulos" panose="00000400000000000000" pitchFamily="2" charset="0"/>
              </a:rPr>
              <a:t>Wuíðinuþv</a:t>
            </a:r>
            <a:r>
              <a:rPr lang="en-US" sz="2800" b="1" dirty="0">
                <a:solidFill>
                  <a:srgbClr val="FFFF00"/>
                </a:solidFill>
                <a:latin typeface="Heiltsuk Doulos" panose="00000400000000000000" pitchFamily="2" charset="0"/>
              </a:rPr>
              <a:t> </a:t>
            </a:r>
            <a:r>
              <a:rPr lang="en-US" sz="2800" dirty="0">
                <a:solidFill>
                  <a:srgbClr val="FFFF00"/>
                </a:solidFill>
                <a:latin typeface="Heiltsuk Doulos" panose="00000400000000000000" pitchFamily="2" charset="0"/>
              </a:rPr>
              <a:t/>
            </a:r>
            <a:br>
              <a:rPr lang="en-US" sz="2800" dirty="0">
                <a:solidFill>
                  <a:srgbClr val="FFFF00"/>
                </a:solidFill>
                <a:latin typeface="Heiltsuk Doulos" panose="00000400000000000000" pitchFamily="2" charset="0"/>
              </a:rPr>
            </a:br>
            <a:r>
              <a:rPr lang="en-US" sz="2800" b="1" dirty="0">
                <a:latin typeface="Heiltsuk Doulos" panose="00000400000000000000" pitchFamily="2" charset="0"/>
              </a:rPr>
              <a:t> </a:t>
            </a:r>
            <a:r>
              <a:rPr lang="en-US" sz="2800" dirty="0">
                <a:latin typeface="Heiltsuk Doulos" panose="00000400000000000000" pitchFamily="2" charset="0"/>
              </a:rPr>
              <a:t/>
            </a:r>
            <a:br>
              <a:rPr lang="en-US" sz="2800" dirty="0">
                <a:latin typeface="Heiltsuk Doulos" panose="00000400000000000000" pitchFamily="2" charset="0"/>
              </a:rPr>
            </a:br>
            <a:endParaRPr lang="en-CA" sz="2800" dirty="0">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523" y="829800"/>
            <a:ext cx="2469546" cy="3200400"/>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7200" y="854821"/>
            <a:ext cx="609600" cy="609600"/>
          </a:xfrm>
          <a:prstGeom prst="rect">
            <a:avLst/>
          </a:prstGeom>
        </p:spPr>
      </p:pic>
    </p:spTree>
    <p:extLst>
      <p:ext uri="{BB962C8B-B14F-4D97-AF65-F5344CB8AC3E}">
        <p14:creationId xmlns:p14="http://schemas.microsoft.com/office/powerpoint/2010/main" val="302995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8531"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962400"/>
            <a:ext cx="7620000" cy="2209800"/>
          </a:xfrm>
        </p:spPr>
        <p:txBody>
          <a:bodyPr>
            <a:normAutofit fontScale="90000"/>
          </a:bodyPr>
          <a:lstStyle/>
          <a:p>
            <a:r>
              <a:rPr lang="en-US" sz="3100" dirty="0">
                <a:latin typeface="Heiltsuk Doulos" panose="00000400000000000000" pitchFamily="2" charset="0"/>
              </a:rPr>
              <a:t/>
            </a:r>
            <a:br>
              <a:rPr lang="en-US" sz="3100" dirty="0">
                <a:latin typeface="Heiltsuk Doulos" panose="00000400000000000000" pitchFamily="2" charset="0"/>
              </a:rPr>
            </a:br>
            <a:r>
              <a:rPr lang="en-US" sz="3100" dirty="0" smtClean="0">
                <a:latin typeface="Heiltsuk Doulos" panose="00000400000000000000" pitchFamily="2" charset="0"/>
              </a:rPr>
              <a:t/>
            </a:r>
            <a:br>
              <a:rPr lang="en-US" sz="3100" dirty="0" smtClean="0">
                <a:latin typeface="Heiltsuk Doulos" panose="00000400000000000000" pitchFamily="2" charset="0"/>
              </a:rPr>
            </a:br>
            <a:r>
              <a:rPr lang="en-US" sz="3100" dirty="0" smtClean="0">
                <a:latin typeface="Heiltsuk Doulos" panose="00000400000000000000" pitchFamily="2" charset="0"/>
              </a:rPr>
              <a:t/>
            </a:r>
            <a:br>
              <a:rPr lang="en-US" sz="3100" dirty="0" smtClean="0">
                <a:latin typeface="Heiltsuk Doulos" panose="00000400000000000000" pitchFamily="2" charset="0"/>
              </a:rPr>
            </a:br>
            <a:r>
              <a:rPr lang="en-CA" sz="3100" b="1" dirty="0" smtClean="0">
                <a:solidFill>
                  <a:srgbClr val="FFFF00"/>
                </a:solidFill>
                <a:latin typeface="Heiltsuk Doulos" panose="00000400000000000000" pitchFamily="2" charset="0"/>
              </a:rPr>
              <a:t>’</a:t>
            </a:r>
            <a:r>
              <a:rPr lang="en-CA" sz="3100" b="1" dirty="0" err="1" smtClean="0">
                <a:solidFill>
                  <a:srgbClr val="FFFF00"/>
                </a:solidFill>
                <a:latin typeface="Heiltsuk Doulos" panose="00000400000000000000" pitchFamily="2" charset="0"/>
              </a:rPr>
              <a:t>Híµás</a:t>
            </a:r>
            <a:r>
              <a:rPr lang="en-CA" sz="3100" b="1" dirty="0" smtClean="0">
                <a:solidFill>
                  <a:srgbClr val="FFFF00"/>
                </a:solidFill>
                <a:latin typeface="Heiltsuk Doulos" panose="00000400000000000000" pitchFamily="2" charset="0"/>
              </a:rPr>
              <a:t> </a:t>
            </a:r>
            <a:r>
              <a:rPr lang="en-US" sz="3100" b="1" dirty="0">
                <a:solidFill>
                  <a:srgbClr val="FFFF00"/>
                </a:solidFill>
                <a:latin typeface="Heiltsuk Doulos" panose="00000400000000000000" pitchFamily="2" charset="0"/>
              </a:rPr>
              <a:t>’</a:t>
            </a:r>
            <a:r>
              <a:rPr lang="en-US" sz="3100" b="1" dirty="0" err="1">
                <a:solidFill>
                  <a:srgbClr val="FFFF00"/>
                </a:solidFill>
                <a:latin typeface="Heiltsuk Doulos" panose="00000400000000000000" pitchFamily="2" charset="0"/>
              </a:rPr>
              <a:t>Wúmakn</a:t>
            </a:r>
            <a:r>
              <a:rPr lang="en-US" sz="3100" b="1" dirty="0">
                <a:latin typeface="Heiltsuk Doulos" panose="00000400000000000000" pitchFamily="2" charset="0"/>
              </a:rPr>
              <a:t> </a:t>
            </a:r>
            <a:br>
              <a:rPr lang="en-US" sz="3100" b="1" dirty="0">
                <a:latin typeface="Heiltsuk Doulos" panose="00000400000000000000" pitchFamily="2" charset="0"/>
              </a:rPr>
            </a:br>
            <a:r>
              <a:rPr lang="en-US" sz="3100" b="1" dirty="0" smtClean="0">
                <a:latin typeface="Heiltsuk Doulos" panose="00000400000000000000" pitchFamily="2" charset="0"/>
              </a:rPr>
              <a:t>Translation: Chief - Endured </a:t>
            </a:r>
            <a:r>
              <a:rPr lang="en-US" sz="3100" b="1" dirty="0">
                <a:latin typeface="Heiltsuk Doulos" panose="00000400000000000000" pitchFamily="2" charset="0"/>
              </a:rPr>
              <a:t>personal </a:t>
            </a:r>
            <a:r>
              <a:rPr lang="en-US" sz="3100" b="1" dirty="0" smtClean="0">
                <a:latin typeface="Heiltsuk Doulos" panose="00000400000000000000" pitchFamily="2" charset="0"/>
              </a:rPr>
              <a:t>father</a:t>
            </a:r>
            <a:br>
              <a:rPr lang="en-US" sz="3100" b="1" dirty="0" smtClean="0">
                <a:latin typeface="Heiltsuk Doulos" panose="00000400000000000000" pitchFamily="2" charset="0"/>
              </a:rPr>
            </a:br>
            <a:r>
              <a:rPr lang="en-US" sz="3100" b="1" dirty="0">
                <a:latin typeface="Heiltsuk Doulos" panose="00000400000000000000" pitchFamily="2" charset="0"/>
              </a:rPr>
              <a:t>Mel </a:t>
            </a:r>
            <a:r>
              <a:rPr lang="en-US" sz="3100" b="1" dirty="0" smtClean="0">
                <a:latin typeface="Heiltsuk Doulos" panose="00000400000000000000" pitchFamily="2" charset="0"/>
              </a:rPr>
              <a:t>Innes </a:t>
            </a:r>
            <a:br>
              <a:rPr lang="en-US" sz="3100" b="1" dirty="0" smtClean="0">
                <a:latin typeface="Heiltsuk Doulos" panose="00000400000000000000" pitchFamily="2" charset="0"/>
              </a:rPr>
            </a:br>
            <a:r>
              <a:rPr lang="en-CA" sz="3100" b="1" dirty="0" err="1">
                <a:solidFill>
                  <a:srgbClr val="FFFF00"/>
                </a:solidFill>
                <a:latin typeface="Heiltsuk Doulos" pitchFamily="2" charset="0"/>
              </a:rPr>
              <a:t>LílqvªaÒi</a:t>
            </a:r>
            <a:r>
              <a:rPr lang="en-CA" sz="3100" b="1" dirty="0">
                <a:solidFill>
                  <a:srgbClr val="FFFF00"/>
                </a:solidFill>
                <a:latin typeface="Heiltsuk Doulos" pitchFamily="2" charset="0"/>
              </a:rPr>
              <a:t> </a:t>
            </a:r>
            <a:r>
              <a:rPr lang="en-CA" sz="3100" b="1" dirty="0" smtClean="0">
                <a:solidFill>
                  <a:srgbClr val="FFFF00"/>
                </a:solidFill>
                <a:latin typeface="Heiltsuk Doulos" pitchFamily="2" charset="0"/>
              </a:rPr>
              <a:t>- </a:t>
            </a:r>
            <a:r>
              <a:rPr lang="en-US" sz="3100" b="1" dirty="0" err="1" smtClean="0">
                <a:solidFill>
                  <a:srgbClr val="FFFF00"/>
                </a:solidFill>
                <a:latin typeface="Heiltsuk Doulos" panose="00000400000000000000" pitchFamily="2" charset="0"/>
              </a:rPr>
              <a:t>ÿXåísªá</a:t>
            </a:r>
            <a:r>
              <a:rPr lang="en-US" sz="3100" dirty="0">
                <a:solidFill>
                  <a:srgbClr val="FFFF00"/>
                </a:solidFill>
                <a:latin typeface="Heiltsuk Doulos" panose="00000400000000000000" pitchFamily="2" charset="0"/>
              </a:rPr>
              <a:t/>
            </a:r>
            <a:br>
              <a:rPr lang="en-US" sz="3100" dirty="0">
                <a:solidFill>
                  <a:srgbClr val="FFFF00"/>
                </a:solidFill>
                <a:latin typeface="Heiltsuk Doulos" panose="00000400000000000000" pitchFamily="2" charset="0"/>
              </a:rPr>
            </a:br>
            <a:r>
              <a:rPr lang="en-US" sz="3100" dirty="0">
                <a:latin typeface="Heiltsuk Doulos" panose="00000400000000000000" pitchFamily="2" charset="0"/>
              </a:rPr>
              <a:t/>
            </a:r>
            <a:br>
              <a:rPr lang="en-US" sz="3100" dirty="0">
                <a:latin typeface="Heiltsuk Doulos" panose="00000400000000000000" pitchFamily="2" charset="0"/>
              </a:rPr>
            </a:br>
            <a:r>
              <a:rPr lang="en-CA" sz="3200" dirty="0" smtClean="0">
                <a:solidFill>
                  <a:srgbClr val="FFFF00"/>
                </a:solidFill>
                <a:latin typeface="Heiltsuk Doulos"/>
              </a:rPr>
              <a:t/>
            </a:r>
            <a:br>
              <a:rPr lang="en-CA" sz="3200" dirty="0" smtClean="0">
                <a:solidFill>
                  <a:srgbClr val="FFFF00"/>
                </a:solidFill>
                <a:latin typeface="Heiltsuk Doulos"/>
              </a:rPr>
            </a:br>
            <a:r>
              <a:rPr lang="en-CA" sz="3200" dirty="0" smtClean="0">
                <a:latin typeface="Heiltsuk Doulos"/>
              </a:rPr>
              <a:t>  </a:t>
            </a:r>
            <a:endParaRPr lang="en-CA" sz="3200" dirty="0">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2569" r="23353" b="2443"/>
          <a:stretch/>
        </p:blipFill>
        <p:spPr>
          <a:xfrm>
            <a:off x="3310281" y="836173"/>
            <a:ext cx="2286000" cy="3126227"/>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87018" y="876300"/>
            <a:ext cx="609600" cy="609600"/>
          </a:xfrm>
          <a:prstGeom prst="rect">
            <a:avLst/>
          </a:prstGeom>
        </p:spPr>
      </p:pic>
    </p:spTree>
    <p:extLst>
      <p:ext uri="{BB962C8B-B14F-4D97-AF65-F5344CB8AC3E}">
        <p14:creationId xmlns:p14="http://schemas.microsoft.com/office/powerpoint/2010/main" val="269849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3817" fill="hold"/>
                                        <p:tgtEl>
                                          <p:spTgt spid="5"/>
                                        </p:tgtEl>
                                      </p:cBhvr>
                                    </p:cmd>
                                  </p:childTnLst>
                                </p:cTn>
                              </p:par>
                            </p:childTnLst>
                          </p:cTn>
                        </p:par>
                      </p:childTnLst>
                    </p:cTn>
                  </p:par>
                </p:childTnLst>
              </p:cTn>
              <p:nextCondLst>
                <p:cond evt="onClick" delay="0">
                  <p:tgtEl>
                    <p:spTgt spid="5"/>
                  </p:tgtEl>
                </p:cond>
              </p:nextCondLst>
            </p:seq>
            <p:audio>
              <p:cMediaNode vol="80000">
                <p:cTn id="2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19600"/>
            <a:ext cx="7620000" cy="1752600"/>
          </a:xfrm>
        </p:spPr>
        <p:txBody>
          <a:bodyPr>
            <a:normAutofit/>
          </a:bodyPr>
          <a:lstStyle/>
          <a:p>
            <a:endParaRPr lang="en-CA" sz="3200" dirty="0">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2047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rotWithShape="1">
          <a:blip r:embed="rId4"/>
          <a:srcRect l="-396" t="8929" r="5144" b="12501"/>
          <a:stretch/>
        </p:blipFill>
        <p:spPr>
          <a:xfrm>
            <a:off x="5494800" y="5043127"/>
            <a:ext cx="1696219" cy="976446"/>
          </a:xfrm>
          <a:prstGeom prst="rect">
            <a:avLst/>
          </a:prstGeom>
        </p:spPr>
      </p:pic>
      <p:pic>
        <p:nvPicPr>
          <p:cNvPr id="57" name="Picture 56"/>
          <p:cNvPicPr>
            <a:picLocks noChangeAspect="1"/>
          </p:cNvPicPr>
          <p:nvPr/>
        </p:nvPicPr>
        <p:blipFill rotWithShape="1">
          <a:blip r:embed="rId5" cstate="print">
            <a:extLst>
              <a:ext uri="{28A0092B-C50C-407E-A947-70E740481C1C}">
                <a14:useLocalDpi xmlns:a14="http://schemas.microsoft.com/office/drawing/2010/main" val="0"/>
              </a:ext>
            </a:extLst>
          </a:blip>
          <a:srcRect l="3380" t="3569" r="7653" b="13145"/>
          <a:stretch/>
        </p:blipFill>
        <p:spPr>
          <a:xfrm>
            <a:off x="5453232" y="2993084"/>
            <a:ext cx="1712288" cy="940840"/>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5664" y="1934312"/>
            <a:ext cx="1687424" cy="989025"/>
          </a:xfrm>
          <a:prstGeom prst="rect">
            <a:avLst/>
          </a:prstGeom>
        </p:spPr>
      </p:pic>
      <p:sp>
        <p:nvSpPr>
          <p:cNvPr id="148" name="Round Diagonal Corner Rectangle 1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ound Diagonal Corner Rectangle 1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Round Diagonal Corner Rectangle 1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Round Diagonal Corner Rectangle 1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Flowchart: Connector 1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Flowchart: Connector 1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Flowchart: Connector 1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Flowchart: Connector 1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Flowchart: Connector 1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Flowchart: Connector 1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Flowchart: Connector 1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Flowchart: Connector 1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0" name="Flowchart: Connector 1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Flowchart: Connector 1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Flowchart: Connector 1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Flowchart: Connector 1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Flowchart: Connector 1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Flowchart: Connector 1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Flowchart: Connector 1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Flowchart: Connector 1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Flowchart: Connector 1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Flowchart: Connector 1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Flowchart: Connector 1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Flowchart: Connector 1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lowchart: Connector 1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Flowchart: Connector 1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lowchart: Connector 1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Flowchart: Connector 1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Flowchart: Connector 1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Flowchart: Connector 1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lowchart: Connector 1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Flowchart: Connector 1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lowchart: Connector 1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Flowchart: Connector 1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Flowchart: Connector 1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Flowchart: Connector 1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Flowchart: Connector 1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Flowchart: Connector 1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lowchart: Connector 1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lowchart: Connector 1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lowchart: Connector 1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lowchart: Connector 1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Flowchart: Connector 1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Flowchart: Connector 1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lowchart: Connector 1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lowchart: Connector 1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lowchart: Connector 1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lowchart: Connector 1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p:cNvSpPr/>
          <p:nvPr/>
        </p:nvSpPr>
        <p:spPr>
          <a:xfrm>
            <a:off x="1295400" y="2133600"/>
            <a:ext cx="4869976" cy="3908762"/>
          </a:xfrm>
          <a:prstGeom prst="rect">
            <a:avLst/>
          </a:prstGeom>
        </p:spPr>
        <p:txBody>
          <a:bodyPr wrap="square">
            <a:spAutoFit/>
          </a:bodyPr>
          <a:lstStyle/>
          <a:p>
            <a:r>
              <a:rPr lang="en-US" b="1" dirty="0" smtClean="0">
                <a:solidFill>
                  <a:srgbClr val="FFFF00"/>
                </a:solidFill>
                <a:latin typeface="Heiltsuk Doulos" panose="00000400000000000000" pitchFamily="2" charset="0"/>
                <a:ea typeface="Times New Roman" panose="02020603050405020304" pitchFamily="18" charset="0"/>
              </a:rPr>
              <a:t>   </a:t>
            </a:r>
            <a:r>
              <a:rPr lang="en-US" b="1" dirty="0" err="1" smtClean="0">
                <a:solidFill>
                  <a:srgbClr val="FFFF00"/>
                </a:solidFill>
                <a:latin typeface="Heiltsuk Doulos" panose="00000400000000000000" pitchFamily="2" charset="0"/>
                <a:ea typeface="Times New Roman" panose="02020603050405020304" pitchFamily="18" charset="0"/>
              </a:rPr>
              <a:t>ÿGvüíxdáÞþv</a:t>
            </a:r>
            <a:r>
              <a:rPr lang="en-US" b="1" dirty="0">
                <a:solidFill>
                  <a:srgbClr val="FFFF00"/>
                </a:solidFill>
                <a:latin typeface="Heiltsuk Doulos" panose="00000400000000000000" pitchFamily="2" charset="0"/>
                <a:ea typeface="Times New Roman" panose="02020603050405020304" pitchFamily="18" charset="0"/>
              </a:rPr>
              <a:t>	-Raven Crest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Heiltsuk Doulos" panose="00000400000000000000" pitchFamily="2" charset="0"/>
                <a:ea typeface="Times New Roman" panose="02020603050405020304" pitchFamily="18" charset="0"/>
              </a:rPr>
              <a:t> </a:t>
            </a:r>
            <a:endParaRPr lang="en-US" b="1" dirty="0" smtClean="0">
              <a:solidFill>
                <a:srgbClr val="FFFF00"/>
              </a:solidFill>
              <a:latin typeface="Heiltsuk Doulos" panose="00000400000000000000" pitchFamily="2" charset="0"/>
              <a:ea typeface="Times New Roman" panose="02020603050405020304" pitchFamily="18" charset="0"/>
            </a:endParaRPr>
          </a:p>
          <a:p>
            <a:endParaRPr lang="en-CA" sz="800" b="1" dirty="0">
              <a:solidFill>
                <a:srgbClr val="FFFF00"/>
              </a:solidFill>
              <a:latin typeface="Heiltsuk Doulos" panose="00000400000000000000" pitchFamily="2" charset="0"/>
              <a:ea typeface="Times New Roman" panose="02020603050405020304" pitchFamily="18" charset="0"/>
            </a:endParaRPr>
          </a:p>
          <a:p>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Heiltsuk Doulos" panose="00000400000000000000" pitchFamily="2" charset="0"/>
                <a:ea typeface="Times New Roman" panose="02020603050405020304" pitchFamily="18" charset="0"/>
              </a:rPr>
              <a: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smtClean="0">
                <a:solidFill>
                  <a:srgbClr val="FFFF00"/>
                </a:solidFill>
                <a:latin typeface="Heiltsuk Doulos" panose="00000400000000000000" pitchFamily="2" charset="0"/>
                <a:ea typeface="Times New Roman" panose="02020603050405020304" pitchFamily="18" charset="0"/>
              </a:rPr>
              <a:t>    </a:t>
            </a:r>
            <a:r>
              <a:rPr lang="en-US" b="1" dirty="0" err="1" smtClean="0">
                <a:solidFill>
                  <a:srgbClr val="FFFF00"/>
                </a:solidFill>
                <a:latin typeface="Heiltsuk Doulos" panose="00000400000000000000" pitchFamily="2" charset="0"/>
                <a:ea typeface="Times New Roman" panose="02020603050405020304" pitchFamily="18" charset="0"/>
              </a:rPr>
              <a:t>Høþ‰axdáÞþv-Killerwhale</a:t>
            </a:r>
            <a:r>
              <a:rPr lang="en-US" b="1" dirty="0" smtClean="0">
                <a:solidFill>
                  <a:srgbClr val="FFFF00"/>
                </a:solidFill>
                <a:latin typeface="Heiltsuk Doulos" panose="00000400000000000000" pitchFamily="2" charset="0"/>
                <a:ea typeface="Times New Roman" panose="02020603050405020304" pitchFamily="18" charset="0"/>
              </a:rPr>
              <a:t> </a:t>
            </a:r>
            <a:r>
              <a:rPr lang="en-US" b="1" dirty="0">
                <a:solidFill>
                  <a:srgbClr val="FFFF00"/>
                </a:solidFill>
                <a:latin typeface="Heiltsuk Doulos" panose="00000400000000000000" pitchFamily="2" charset="0"/>
                <a:ea typeface="Times New Roman" panose="02020603050405020304" pitchFamily="18" charset="0"/>
              </a:rPr>
              <a:t>Crest</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Heiltsuk Doulos" panose="00000400000000000000" pitchFamily="2" charset="0"/>
                <a:ea typeface="Times New Roman" panose="02020603050405020304" pitchFamily="18" charset="0"/>
              </a:rPr>
              <a: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Heiltsuk Doulos" panose="00000400000000000000" pitchFamily="2" charset="0"/>
                <a:ea typeface="Times New Roman" panose="02020603050405020304" pitchFamily="18" charset="0"/>
              </a:rPr>
              <a: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smtClean="0">
                <a:solidFill>
                  <a:srgbClr val="FFFF00"/>
                </a:solidFill>
                <a:latin typeface="Heiltsuk Doulos" panose="00000400000000000000" pitchFamily="2" charset="0"/>
                <a:ea typeface="Times New Roman" panose="02020603050405020304" pitchFamily="18" charset="0"/>
              </a:rPr>
              <a:t> </a:t>
            </a:r>
            <a:r>
              <a:rPr lang="en-US" b="1" dirty="0">
                <a:solidFill>
                  <a:srgbClr val="FFFF00"/>
                </a:solidFill>
                <a:latin typeface="Heiltsuk Doulos" panose="00000400000000000000" pitchFamily="2" charset="0"/>
                <a:ea typeface="Times New Roman" panose="02020603050405020304" pitchFamily="18" charset="0"/>
              </a:rPr>
              <a: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smtClean="0">
                <a:solidFill>
                  <a:srgbClr val="FFFF00"/>
                </a:solidFill>
                <a:latin typeface="Heiltsuk Doulos" panose="00000400000000000000" pitchFamily="2" charset="0"/>
                <a:ea typeface="Times New Roman" panose="02020603050405020304" pitchFamily="18" charset="0"/>
              </a:rPr>
              <a:t>    </a:t>
            </a:r>
            <a:r>
              <a:rPr lang="en-US" b="1" dirty="0" err="1" smtClean="0">
                <a:solidFill>
                  <a:srgbClr val="FFFF00"/>
                </a:solidFill>
                <a:latin typeface="Heiltsuk Doulos" panose="00000400000000000000" pitchFamily="2" charset="0"/>
                <a:ea typeface="Times New Roman" panose="02020603050405020304" pitchFamily="18" charset="0"/>
              </a:rPr>
              <a:t>WíðvaxdáÞþv</a:t>
            </a:r>
            <a:r>
              <a:rPr lang="en-US" b="1" dirty="0">
                <a:solidFill>
                  <a:srgbClr val="FFFF00"/>
                </a:solidFill>
                <a:latin typeface="Heiltsuk Doulos" panose="00000400000000000000" pitchFamily="2" charset="0"/>
                <a:ea typeface="Times New Roman" panose="02020603050405020304" pitchFamily="18" charset="0"/>
              </a:rPr>
              <a:t>	- Eagle Crest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Heiltsuk Doulos" panose="00000400000000000000" pitchFamily="2" charset="0"/>
                <a:ea typeface="Times New Roman" panose="02020603050405020304" pitchFamily="18" charset="0"/>
              </a:rPr>
              <a: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Heiltsuk Doulos" panose="00000400000000000000" pitchFamily="2" charset="0"/>
                <a:ea typeface="Times New Roman" panose="02020603050405020304" pitchFamily="18" charset="0"/>
              </a:rPr>
              <a:t> </a:t>
            </a:r>
            <a:endParaRPr lang="en-US" b="1" dirty="0" smtClean="0">
              <a:solidFill>
                <a:srgbClr val="FFFF00"/>
              </a:solidFill>
              <a:latin typeface="Heiltsuk Doulos" panose="00000400000000000000" pitchFamily="2" charset="0"/>
              <a:ea typeface="Times New Roman" panose="02020603050405020304" pitchFamily="18" charset="0"/>
            </a:endParaRPr>
          </a:p>
          <a:p>
            <a:endParaRPr lang="en-CA" sz="800" b="1" dirty="0">
              <a:solidFill>
                <a:srgbClr val="FFFF00"/>
              </a:solidFill>
              <a:latin typeface="Heiltsuk Doulos" panose="00000400000000000000" pitchFamily="2" charset="0"/>
              <a:ea typeface="Times New Roman" panose="02020603050405020304" pitchFamily="18" charset="0"/>
            </a:endParaRPr>
          </a:p>
          <a:p>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smtClean="0">
                <a:solidFill>
                  <a:srgbClr val="FFFF00"/>
                </a:solidFill>
                <a:latin typeface="Heiltsuk Doulos" panose="00000400000000000000" pitchFamily="2" charset="0"/>
                <a:ea typeface="Times New Roman" panose="02020603050405020304" pitchFamily="18" charset="0"/>
              </a:rPr>
              <a:t>    ’</a:t>
            </a:r>
            <a:r>
              <a:rPr lang="en-US" b="1" dirty="0" err="1" smtClean="0">
                <a:solidFill>
                  <a:srgbClr val="FFFF00"/>
                </a:solidFill>
                <a:latin typeface="Heiltsuk Doulos" panose="00000400000000000000" pitchFamily="2" charset="0"/>
                <a:ea typeface="Times New Roman" panose="02020603050405020304" pitchFamily="18" charset="0"/>
              </a:rPr>
              <a:t>KvsªçáxdáÞþv</a:t>
            </a:r>
            <a:r>
              <a:rPr lang="en-US" b="1" dirty="0" smtClean="0">
                <a:solidFill>
                  <a:srgbClr val="FFFF00"/>
                </a:solidFill>
                <a:latin typeface="Heiltsuk Doulos" panose="00000400000000000000" pitchFamily="2" charset="0"/>
                <a:ea typeface="Times New Roman" panose="02020603050405020304" pitchFamily="18" charset="0"/>
              </a:rPr>
              <a:t> </a:t>
            </a:r>
            <a:r>
              <a:rPr lang="en-US" b="1" dirty="0">
                <a:solidFill>
                  <a:srgbClr val="FFFF00"/>
                </a:solidFill>
                <a:latin typeface="Heiltsuk Doulos" panose="00000400000000000000" pitchFamily="2" charset="0"/>
                <a:ea typeface="Times New Roman" panose="02020603050405020304" pitchFamily="18" charset="0"/>
              </a:rPr>
              <a:t>- Wolf Crest</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latin typeface="Heiltsuk Doulos" panose="00000400000000000000" pitchFamily="2" charset="0"/>
                <a:ea typeface="Times New Roman" panose="02020603050405020304" pitchFamily="18" charset="0"/>
              </a:rPr>
              <a:t> </a:t>
            </a:r>
            <a:endParaRPr lang="en-US" sz="800" dirty="0">
              <a:effectLst/>
              <a:latin typeface="Times New Roman" panose="02020603050405020304" pitchFamily="18" charset="0"/>
              <a:ea typeface="Times New Roman" panose="02020603050405020304" pitchFamily="18" charset="0"/>
            </a:endParaRPr>
          </a:p>
        </p:txBody>
      </p:sp>
      <p:sp>
        <p:nvSpPr>
          <p:cNvPr id="54" name="Rectangle 53"/>
          <p:cNvSpPr/>
          <p:nvPr/>
        </p:nvSpPr>
        <p:spPr>
          <a:xfrm>
            <a:off x="2411803" y="796482"/>
            <a:ext cx="4572000" cy="830997"/>
          </a:xfrm>
          <a:prstGeom prst="rect">
            <a:avLst/>
          </a:prstGeom>
        </p:spPr>
        <p:txBody>
          <a:bodyPr>
            <a:spAutoFit/>
          </a:bodyPr>
          <a:lstStyle/>
          <a:p>
            <a:r>
              <a:rPr lang="en-US" sz="2400" b="1" dirty="0" smtClean="0">
                <a:solidFill>
                  <a:srgbClr val="FFFF00"/>
                </a:solidFill>
                <a:latin typeface="Heiltsuk Doulos" panose="00000400000000000000" pitchFamily="2" charset="0"/>
                <a:ea typeface="Times New Roman" panose="02020603050405020304" pitchFamily="18" charset="0"/>
              </a:rPr>
              <a:t>        </a:t>
            </a:r>
            <a:r>
              <a:rPr lang="en-US" sz="2400" b="1" dirty="0" err="1" smtClean="0">
                <a:solidFill>
                  <a:srgbClr val="FFFF00"/>
                </a:solidFill>
                <a:latin typeface="Heiltsuk Doulos" panose="00000400000000000000" pitchFamily="2" charset="0"/>
                <a:ea typeface="Times New Roman" panose="02020603050405020304" pitchFamily="18" charset="0"/>
              </a:rPr>
              <a:t>Múkvnts</a:t>
            </a:r>
            <a:r>
              <a:rPr lang="en-US" sz="2400" b="1" dirty="0" smtClean="0">
                <a:solidFill>
                  <a:srgbClr val="FFFF00"/>
                </a:solidFill>
                <a:latin typeface="Heiltsuk Doulos" panose="00000400000000000000" pitchFamily="2" charset="0"/>
                <a:ea typeface="Times New Roman" panose="02020603050405020304" pitchFamily="18" charset="0"/>
              </a:rPr>
              <a:t> </a:t>
            </a:r>
            <a:r>
              <a:rPr lang="en-US" sz="2400" b="1" dirty="0">
                <a:solidFill>
                  <a:srgbClr val="FFFF00"/>
                </a:solidFill>
                <a:latin typeface="Heiltsuk Doulos" panose="00000400000000000000" pitchFamily="2" charset="0"/>
                <a:ea typeface="Times New Roman" panose="02020603050405020304" pitchFamily="18" charset="0"/>
              </a:rPr>
              <a:t>g²inuþv</a:t>
            </a:r>
            <a:endParaRPr lang="en-US" sz="2400" b="1" dirty="0">
              <a:solidFill>
                <a:srgbClr val="FFFF00"/>
              </a:solidFill>
              <a:latin typeface="Times New Roman" panose="02020603050405020304" pitchFamily="18" charset="0"/>
              <a:ea typeface="Times New Roman" panose="02020603050405020304" pitchFamily="18" charset="0"/>
            </a:endParaRPr>
          </a:p>
          <a:p>
            <a:r>
              <a:rPr lang="en-US" sz="2400" b="1" dirty="0" smtClean="0">
                <a:solidFill>
                  <a:srgbClr val="FFFF00"/>
                </a:solidFill>
                <a:latin typeface="Heiltsuk Doulos" panose="00000400000000000000" pitchFamily="2" charset="0"/>
                <a:ea typeface="Times New Roman" panose="02020603050405020304" pitchFamily="18" charset="0"/>
              </a:rPr>
              <a:t>        We </a:t>
            </a:r>
            <a:r>
              <a:rPr lang="en-US" sz="2400" b="1" dirty="0">
                <a:solidFill>
                  <a:srgbClr val="FFFF00"/>
                </a:solidFill>
                <a:latin typeface="Heiltsuk Doulos" panose="00000400000000000000" pitchFamily="2" charset="0"/>
                <a:ea typeface="Times New Roman" panose="02020603050405020304" pitchFamily="18" charset="0"/>
              </a:rPr>
              <a:t>are four crests</a:t>
            </a:r>
            <a:r>
              <a:rPr lang="en-US" sz="2400" b="1" dirty="0" smtClean="0">
                <a:solidFill>
                  <a:srgbClr val="FFFF00"/>
                </a:solidFill>
                <a:latin typeface="Heiltsuk Doulos" panose="00000400000000000000" pitchFamily="2" charset="0"/>
                <a:ea typeface="Times New Roman" panose="02020603050405020304" pitchFamily="18" charset="0"/>
              </a:rPr>
              <a:t>.</a:t>
            </a:r>
            <a:endParaRPr lang="en-US" sz="2400" b="1" dirty="0">
              <a:solidFill>
                <a:srgbClr val="FFFF00"/>
              </a:solidFill>
              <a:latin typeface="Times New Roman" panose="02020603050405020304" pitchFamily="18" charset="0"/>
              <a:ea typeface="Times New Roman" panose="02020603050405020304" pitchFamily="18" charset="0"/>
            </a:endParaRPr>
          </a:p>
        </p:txBody>
      </p:sp>
      <p:pic>
        <p:nvPicPr>
          <p:cNvPr id="6" name="Picture 5"/>
          <p:cNvPicPr>
            <a:picLocks noChangeAspect="1"/>
          </p:cNvPicPr>
          <p:nvPr/>
        </p:nvPicPr>
        <p:blipFill>
          <a:blip r:embed="rId7"/>
          <a:stretch>
            <a:fillRect/>
          </a:stretch>
        </p:blipFill>
        <p:spPr>
          <a:xfrm>
            <a:off x="5495393" y="3989079"/>
            <a:ext cx="1667605" cy="969348"/>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479412" y="762000"/>
            <a:ext cx="609600" cy="609600"/>
          </a:xfrm>
          <a:prstGeom prst="rect">
            <a:avLst/>
          </a:prstGeom>
        </p:spPr>
      </p:pic>
    </p:spTree>
    <p:extLst>
      <p:ext uri="{BB962C8B-B14F-4D97-AF65-F5344CB8AC3E}">
        <p14:creationId xmlns:p14="http://schemas.microsoft.com/office/powerpoint/2010/main" val="139186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arn(inVertical)">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barn(inVertical)">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0"/>
                                        <p:tgtEl>
                                          <p:spTgt spid="54"/>
                                        </p:tgtEl>
                                      </p:cBhvr>
                                    </p:animEffect>
                                    <p:anim calcmode="lin" valueType="num">
                                      <p:cBhvr>
                                        <p:cTn id="28" dur="1000" fill="hold"/>
                                        <p:tgtEl>
                                          <p:spTgt spid="54"/>
                                        </p:tgtEl>
                                        <p:attrNameLst>
                                          <p:attrName>ppt_x</p:attrName>
                                        </p:attrNameLst>
                                      </p:cBhvr>
                                      <p:tavLst>
                                        <p:tav tm="0">
                                          <p:val>
                                            <p:strVal val="#ppt_x"/>
                                          </p:val>
                                        </p:tav>
                                        <p:tav tm="100000">
                                          <p:val>
                                            <p:strVal val="#ppt_x"/>
                                          </p:val>
                                        </p:tav>
                                      </p:tavLst>
                                    </p:anim>
                                    <p:anim calcmode="lin" valueType="num">
                                      <p:cBhvr>
                                        <p:cTn id="2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3"/>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44924" fill="hold"/>
                                        <p:tgtEl>
                                          <p:spTgt spid="3"/>
                                        </p:tgtEl>
                                      </p:cBhvr>
                                    </p:cmd>
                                  </p:childTnLst>
                                </p:cTn>
                              </p:par>
                            </p:childTnLst>
                          </p:cTn>
                        </p:par>
                      </p:childTnLst>
                    </p:cTn>
                  </p:par>
                </p:childTnLst>
              </p:cTn>
              <p:nextCondLst>
                <p:cond evt="onClick" delay="0">
                  <p:tgtEl>
                    <p:spTgt spid="3"/>
                  </p:tgtEl>
                </p:cond>
              </p:nextCondLst>
            </p:seq>
            <p:audio>
              <p:cMediaNode vol="80000">
                <p:cTn id="42" fill="hold" display="0">
                  <p:stCondLst>
                    <p:cond delay="indefinite"/>
                  </p:stCondLst>
                  <p:endCondLst>
                    <p:cond evt="onStopAudio" delay="0">
                      <p:tgtEl>
                        <p:sldTgt/>
                      </p:tgtEl>
                    </p:cond>
                  </p:endCondLst>
                </p:cTn>
                <p:tgtEl>
                  <p:spTgt spid="3"/>
                </p:tgtEl>
              </p:cMediaNode>
            </p:audio>
          </p:childTnLst>
        </p:cTn>
      </p:par>
    </p:tnLst>
    <p:bldLst>
      <p:bldP spid="4"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76998"/>
            <a:ext cx="7620000" cy="1895202"/>
          </a:xfrm>
        </p:spPr>
        <p:txBody>
          <a:bodyPr>
            <a:noAutofit/>
          </a:bodyPr>
          <a:lstStyle/>
          <a:p>
            <a:r>
              <a:rPr lang="en-CA" sz="2800" b="1" dirty="0" smtClean="0">
                <a:solidFill>
                  <a:srgbClr val="FFFF00"/>
                </a:solidFill>
                <a:latin typeface="Heiltsuk Doulos"/>
              </a:rPr>
              <a:t>’</a:t>
            </a:r>
            <a:r>
              <a:rPr lang="en-CA" sz="2800" b="1" dirty="0" err="1" smtClean="0">
                <a:solidFill>
                  <a:srgbClr val="FFFF00"/>
                </a:solidFill>
                <a:latin typeface="Heiltsuk Doulos"/>
              </a:rPr>
              <a:t>Híµás</a:t>
            </a:r>
            <a:r>
              <a:rPr lang="en-CA" sz="2800" b="1" dirty="0" smtClean="0">
                <a:solidFill>
                  <a:srgbClr val="FFFF00"/>
                </a:solidFill>
                <a:latin typeface="Heiltsuk Doulos"/>
              </a:rPr>
              <a:t> </a:t>
            </a:r>
            <a:r>
              <a:rPr lang="en-CA" sz="2800" b="1" dirty="0" err="1" smtClean="0">
                <a:solidFill>
                  <a:srgbClr val="FFFF00"/>
                </a:solidFill>
                <a:latin typeface="Heiltsuk Doulos"/>
              </a:rPr>
              <a:t>Waúyala</a:t>
            </a:r>
            <a:r>
              <a:rPr lang="en-CA" sz="2800" b="1" dirty="0" smtClean="0">
                <a:latin typeface="Heiltsuk Doulos"/>
              </a:rPr>
              <a:t/>
            </a:r>
            <a:br>
              <a:rPr lang="en-CA" sz="2800" b="1" dirty="0" smtClean="0">
                <a:latin typeface="Heiltsuk Doulos"/>
              </a:rPr>
            </a:br>
            <a:r>
              <a:rPr lang="en-CA" sz="2800" b="1" dirty="0" smtClean="0">
                <a:latin typeface="Heiltsuk Doulos"/>
              </a:rPr>
              <a:t> Translation: Chief - Water flowing out of a house. </a:t>
            </a:r>
            <a:br>
              <a:rPr lang="en-CA" sz="2800" b="1" dirty="0" smtClean="0">
                <a:latin typeface="Heiltsuk Doulos"/>
              </a:rPr>
            </a:br>
            <a:r>
              <a:rPr lang="en-CA" sz="2800" b="1" dirty="0" err="1" smtClean="0">
                <a:latin typeface="Heiltsuk Doulos"/>
              </a:rPr>
              <a:t>Reg</a:t>
            </a:r>
            <a:r>
              <a:rPr lang="en-CA" sz="2800" b="1" dirty="0">
                <a:latin typeface="Heiltsuk Doulos"/>
              </a:rPr>
              <a:t> </a:t>
            </a:r>
            <a:r>
              <a:rPr lang="en-CA" sz="2800" b="1" dirty="0" smtClean="0">
                <a:latin typeface="Heiltsuk Doulos"/>
              </a:rPr>
              <a:t>Moody Humchitt </a:t>
            </a:r>
            <a:r>
              <a:rPr lang="en-CA" sz="2800" b="1" dirty="0">
                <a:latin typeface="Heiltsuk Doulos"/>
              </a:rPr>
              <a:t/>
            </a:r>
            <a:br>
              <a:rPr lang="en-CA" sz="2800" b="1" dirty="0">
                <a:latin typeface="Heiltsuk Doulos"/>
              </a:rPr>
            </a:br>
            <a:r>
              <a:rPr lang="en-CA" sz="2800" b="1" dirty="0" err="1">
                <a:solidFill>
                  <a:srgbClr val="FFFF00"/>
                </a:solidFill>
                <a:latin typeface="Heiltsuk Doulos" pitchFamily="2" charset="0"/>
              </a:rPr>
              <a:t>L</a:t>
            </a:r>
            <a:r>
              <a:rPr lang="en-CA" sz="2800" b="1" dirty="0" err="1" smtClean="0">
                <a:solidFill>
                  <a:srgbClr val="FFFF00"/>
                </a:solidFill>
                <a:latin typeface="Heiltsuk Doulos" pitchFamily="2" charset="0"/>
              </a:rPr>
              <a:t>ílqvlaÒi</a:t>
            </a:r>
            <a:r>
              <a:rPr lang="en-CA" sz="2800" b="1" dirty="0" smtClean="0">
                <a:solidFill>
                  <a:srgbClr val="FFFF00"/>
                </a:solidFill>
                <a:latin typeface="Heiltsuk Doulos" pitchFamily="2" charset="0"/>
              </a:rPr>
              <a:t>  - </a:t>
            </a:r>
            <a:r>
              <a:rPr lang="en-US" sz="2800" b="1" dirty="0" smtClean="0">
                <a:solidFill>
                  <a:srgbClr val="FFFF00"/>
                </a:solidFill>
                <a:latin typeface="Heiltsuk Doulos" panose="00000400000000000000" pitchFamily="2" charset="0"/>
              </a:rPr>
              <a:t>’</a:t>
            </a:r>
            <a:r>
              <a:rPr lang="en-US" sz="2800" b="1" dirty="0" err="1" smtClean="0">
                <a:solidFill>
                  <a:srgbClr val="FFFF00"/>
                </a:solidFill>
                <a:latin typeface="Heiltsuk Doulos" panose="00000400000000000000" pitchFamily="2" charset="0"/>
              </a:rPr>
              <a:t>Wúyalitþv</a:t>
            </a:r>
            <a:r>
              <a:rPr lang="en-US" sz="2800" b="1" dirty="0" smtClean="0">
                <a:solidFill>
                  <a:srgbClr val="FFFF00"/>
                </a:solidFill>
                <a:latin typeface="Heiltsuk Doulos" panose="00000400000000000000" pitchFamily="2" charset="0"/>
              </a:rPr>
              <a:t> </a:t>
            </a:r>
            <a:r>
              <a:rPr lang="en-US" sz="2800" b="1" dirty="0"/>
              <a:t/>
            </a:r>
            <a:br>
              <a:rPr lang="en-US" sz="2800" b="1" dirty="0"/>
            </a:br>
            <a:endParaRPr lang="en-CA" sz="2800" b="1" dirty="0">
              <a:latin typeface="Heiltsuk Doulos" pitchFamily="2" charset="0"/>
            </a:endParaRPr>
          </a:p>
        </p:txBody>
      </p:sp>
      <p:pic>
        <p:nvPicPr>
          <p:cNvPr id="3" name="Picture 2" descr="Wauyala.jpg"/>
          <p:cNvPicPr/>
          <p:nvPr/>
        </p:nvPicPr>
        <p:blipFill>
          <a:blip r:embed="rId4" cstate="print"/>
          <a:stretch>
            <a:fillRect/>
          </a:stretch>
        </p:blipFill>
        <p:spPr>
          <a:xfrm>
            <a:off x="4754100" y="873106"/>
            <a:ext cx="2404500" cy="2928494"/>
          </a:xfrm>
          <a:prstGeom prst="rect">
            <a:avLst/>
          </a:prstGeom>
        </p:spPr>
      </p:pic>
      <p:sp>
        <p:nvSpPr>
          <p:cNvPr id="64" name="Round Diagonal Corner Rectangle 63"/>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Round Diagonal Corner Rectangle 64"/>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Round Diagonal Corner Rectangle 65"/>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ound Diagonal Corner Rectangle 66"/>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Flowchart: Connector 104"/>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Flowchart: Connector 105"/>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Flowchart: Connector 106"/>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Flowchart: Connector 107"/>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Flowchart: Connector 108"/>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Flowchart: Connector 109"/>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Flowchart: Connector 110"/>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3000" y="771099"/>
            <a:ext cx="609600" cy="609600"/>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t="12222" r="4568" b="13333"/>
          <a:stretch/>
        </p:blipFill>
        <p:spPr>
          <a:xfrm>
            <a:off x="2043184" y="873106"/>
            <a:ext cx="2391900" cy="29284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iterate type="lt">
                                    <p:tmPct val="0"/>
                                  </p:iterate>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mph" presetSubtype="0" fill="hold" grpId="1" nodeType="clickEffect">
                                  <p:stCondLst>
                                    <p:cond delay="0"/>
                                  </p:stCondLst>
                                  <p:iterate type="lt">
                                    <p:tmPct val="4000"/>
                                  </p:iterate>
                                  <p:childTnLst>
                                    <p:set>
                                      <p:cBhvr override="childStyle">
                                        <p:cTn id="20" dur="500" fill="hold"/>
                                        <p:tgtEl>
                                          <p:spTgt spid="2"/>
                                        </p:tgtEl>
                                        <p:attrNameLst>
                                          <p:attrName>style.color</p:attrName>
                                        </p:attrNameLst>
                                      </p:cBhvr>
                                      <p:to>
                                        <p:clrVal>
                                          <a:schemeClr val="accent2"/>
                                        </p:clrVal>
                                      </p:to>
                                    </p:set>
                                    <p:set>
                                      <p:cBhvr>
                                        <p:cTn id="21" dur="500" fill="hold"/>
                                        <p:tgtEl>
                                          <p:spTgt spid="2"/>
                                        </p:tgtEl>
                                        <p:attrNameLst>
                                          <p:attrName>fillcolor</p:attrName>
                                        </p:attrNameLst>
                                      </p:cBhvr>
                                      <p:to>
                                        <p:clrVal>
                                          <a:schemeClr val="accent2"/>
                                        </p:clrVal>
                                      </p:to>
                                    </p:set>
                                    <p:set>
                                      <p:cBhvr>
                                        <p:cTn id="22"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24769" fill="hold"/>
                                        <p:tgtEl>
                                          <p:spTgt spid="7"/>
                                        </p:tgtEl>
                                      </p:cBhvr>
                                    </p:cmd>
                                  </p:childTnLst>
                                </p:cTn>
                              </p:par>
                            </p:childTnLst>
                          </p:cTn>
                        </p:par>
                      </p:childTnLst>
                    </p:cTn>
                  </p:par>
                </p:childTnLst>
              </p:cTn>
              <p:nextCondLst>
                <p:cond evt="onClick" delay="0">
                  <p:tgtEl>
                    <p:spTgt spid="7"/>
                  </p:tgtEl>
                </p:cond>
              </p:nextCondLst>
            </p:seq>
            <p:audio>
              <p:cMediaNode vol="80000">
                <p:cTn id="28" fill="hold" display="0">
                  <p:stCondLst>
                    <p:cond delay="indefinite"/>
                  </p:stCondLst>
                  <p:endCondLst>
                    <p:cond evt="onStopAudio" delay="0">
                      <p:tgtEl>
                        <p:sldTgt/>
                      </p:tgtEl>
                    </p:cond>
                  </p:endCondLst>
                </p:cTn>
                <p:tgtEl>
                  <p:spTgt spid="7"/>
                </p:tgtEl>
              </p:cMediaNode>
            </p:audio>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191000"/>
            <a:ext cx="7620000" cy="1981200"/>
          </a:xfrm>
        </p:spPr>
        <p:txBody>
          <a:bodyPr>
            <a:normAutofit/>
          </a:bodyPr>
          <a:lstStyle/>
          <a:p>
            <a:r>
              <a:rPr lang="en-CA" sz="2800" b="1" dirty="0" smtClean="0">
                <a:solidFill>
                  <a:srgbClr val="FFFF00"/>
                </a:solidFill>
                <a:latin typeface="Heiltsuk Doulos"/>
              </a:rPr>
              <a:t>’</a:t>
            </a:r>
            <a:r>
              <a:rPr lang="en-CA" sz="2800" b="1" dirty="0" err="1" smtClean="0">
                <a:solidFill>
                  <a:srgbClr val="FFFF00"/>
                </a:solidFill>
                <a:latin typeface="Heiltsuk Doulos"/>
              </a:rPr>
              <a:t>Híµás</a:t>
            </a:r>
            <a:r>
              <a:rPr lang="en-CA" sz="2800" b="1" dirty="0" smtClean="0">
                <a:solidFill>
                  <a:srgbClr val="FFFF00"/>
                </a:solidFill>
                <a:latin typeface="Heiltsuk Doulos"/>
              </a:rPr>
              <a:t> </a:t>
            </a:r>
            <a:r>
              <a:rPr lang="en-CA" sz="2800" b="1" dirty="0" err="1" smtClean="0">
                <a:solidFill>
                  <a:srgbClr val="FFFF00"/>
                </a:solidFill>
                <a:latin typeface="Heiltsuk Doulos"/>
              </a:rPr>
              <a:t>Wígviæba</a:t>
            </a:r>
            <a:r>
              <a:rPr lang="en-CA" sz="2800" b="1" dirty="0" smtClean="0">
                <a:solidFill>
                  <a:srgbClr val="FFFF00"/>
                </a:solidFill>
                <a:latin typeface="Heiltsuk Doulos"/>
              </a:rPr>
              <a:t> </a:t>
            </a:r>
            <a:r>
              <a:rPr lang="en-CA" sz="2800" b="1" dirty="0" err="1" smtClean="0">
                <a:solidFill>
                  <a:srgbClr val="FFFF00"/>
                </a:solidFill>
                <a:latin typeface="Heiltsuk Doulos"/>
              </a:rPr>
              <a:t>Wákas</a:t>
            </a:r>
            <a:r>
              <a:rPr lang="en-CA" sz="2800" b="1" dirty="0" smtClean="0">
                <a:solidFill>
                  <a:srgbClr val="FFFF00"/>
                </a:solidFill>
                <a:latin typeface="Heiltsuk Doulos"/>
              </a:rPr>
              <a:t/>
            </a:r>
            <a:br>
              <a:rPr lang="en-CA" sz="2800" b="1" dirty="0" smtClean="0">
                <a:solidFill>
                  <a:srgbClr val="FFFF00"/>
                </a:solidFill>
                <a:latin typeface="Heiltsuk Doulos"/>
              </a:rPr>
            </a:br>
            <a:r>
              <a:rPr lang="en-CA" sz="2800" b="1" dirty="0" smtClean="0">
                <a:latin typeface="Heiltsuk Doulos"/>
              </a:rPr>
              <a:t>Translation: Chief - Eagle Nose, Great River</a:t>
            </a:r>
            <a:br>
              <a:rPr lang="en-CA" sz="2800" b="1" dirty="0" smtClean="0">
                <a:latin typeface="Heiltsuk Doulos"/>
              </a:rPr>
            </a:br>
            <a:r>
              <a:rPr lang="en-CA" sz="2800" b="1" dirty="0" smtClean="0">
                <a:latin typeface="Heiltsuk Doulos"/>
              </a:rPr>
              <a:t>Harvey Humchitt Sr. – </a:t>
            </a:r>
            <a:br>
              <a:rPr lang="en-CA" sz="2800" b="1" dirty="0" smtClean="0">
                <a:latin typeface="Heiltsuk Doulos"/>
              </a:rPr>
            </a:br>
            <a:r>
              <a:rPr lang="en-CA" sz="2800" b="1" dirty="0" err="1">
                <a:solidFill>
                  <a:srgbClr val="FFFF00"/>
                </a:solidFill>
                <a:latin typeface="Heiltsuk Doulos" pitchFamily="2" charset="0"/>
              </a:rPr>
              <a:t>LílqvlaÒi</a:t>
            </a:r>
            <a:r>
              <a:rPr lang="en-CA" sz="2800" b="1" dirty="0">
                <a:solidFill>
                  <a:srgbClr val="FFFF00"/>
                </a:solidFill>
                <a:latin typeface="Heiltsuk Doulos" pitchFamily="2" charset="0"/>
              </a:rPr>
              <a:t>  </a:t>
            </a:r>
            <a:r>
              <a:rPr lang="en-CA" sz="2800" b="1" dirty="0" smtClean="0">
                <a:solidFill>
                  <a:srgbClr val="FFFF00"/>
                </a:solidFill>
                <a:latin typeface="Heiltsuk Doulos" pitchFamily="2" charset="0"/>
              </a:rPr>
              <a:t>- </a:t>
            </a:r>
            <a:r>
              <a:rPr lang="en-US" sz="2800" b="1" dirty="0" smtClean="0">
                <a:solidFill>
                  <a:srgbClr val="FFFF00"/>
                </a:solidFill>
                <a:latin typeface="Heiltsuk Doulos" panose="00000400000000000000" pitchFamily="2" charset="0"/>
              </a:rPr>
              <a:t>’</a:t>
            </a:r>
            <a:r>
              <a:rPr lang="en-US" sz="2800" b="1" dirty="0" err="1" smtClean="0">
                <a:solidFill>
                  <a:srgbClr val="FFFF00"/>
                </a:solidFill>
                <a:latin typeface="Heiltsuk Doulos" panose="00000400000000000000" pitchFamily="2" charset="0"/>
              </a:rPr>
              <a:t>Wúyalitþv</a:t>
            </a:r>
            <a:r>
              <a:rPr lang="en-US" sz="2800" b="1" dirty="0" smtClean="0">
                <a:solidFill>
                  <a:srgbClr val="FFFF00"/>
                </a:solidFill>
                <a:latin typeface="Heiltsuk Doulos" panose="00000400000000000000" pitchFamily="2" charset="0"/>
              </a:rPr>
              <a:t> </a:t>
            </a:r>
            <a:endParaRPr lang="en-CA" sz="2800" b="1" dirty="0">
              <a:solidFill>
                <a:srgbClr val="FFFF00"/>
              </a:solidFill>
              <a:latin typeface="Heiltsuk Doulos" pitchFamily="2" charset="0"/>
            </a:endParaRPr>
          </a:p>
        </p:txBody>
      </p:sp>
      <p:sp>
        <p:nvSpPr>
          <p:cNvPr id="50" name="Round Diagonal Corner Rectangle 49"/>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ound Diagonal Corner Rectangle 51"/>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ound Diagonal Corner Rectangle 52"/>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00" y="730848"/>
            <a:ext cx="2819400" cy="3460152"/>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0000" y="838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5930" fill="hold"/>
                                        <p:tgtEl>
                                          <p:spTgt spid="7"/>
                                        </p:tgtEl>
                                      </p:cBhvr>
                                    </p:cmd>
                                  </p:childTnLst>
                                </p:cTn>
                              </p:par>
                            </p:childTnLst>
                          </p:cTn>
                        </p:par>
                      </p:childTnLst>
                    </p:cTn>
                  </p:par>
                </p:childTnLst>
              </p:cTn>
              <p:nextCondLst>
                <p:cond evt="onClick" delay="0">
                  <p:tgtEl>
                    <p:spTgt spid="7"/>
                  </p:tgtEl>
                </p:cond>
              </p:nextCondLst>
            </p:seq>
            <p:audio>
              <p:cMediaNode vol="80000">
                <p:cTn id="22"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fontScale="90000"/>
          </a:bodyPr>
          <a:lstStyle/>
          <a:p>
            <a:r>
              <a:rPr lang="en-CA" sz="3200" dirty="0" smtClean="0">
                <a:latin typeface="Heiltsuk Doulos"/>
              </a:rPr>
              <a:t> </a:t>
            </a:r>
            <a:r>
              <a:rPr lang="en-CA" sz="3200" b="1" dirty="0" smtClean="0">
                <a:solidFill>
                  <a:srgbClr val="FFFF00"/>
                </a:solidFill>
                <a:latin typeface="Heiltsuk Doulos"/>
              </a:rPr>
              <a:t>’</a:t>
            </a:r>
            <a:r>
              <a:rPr lang="en-CA" sz="3200" b="1" dirty="0" err="1" smtClean="0">
                <a:solidFill>
                  <a:srgbClr val="FFFF00"/>
                </a:solidFill>
                <a:latin typeface="Heiltsuk Doulos"/>
              </a:rPr>
              <a:t>Híµás</a:t>
            </a:r>
            <a:r>
              <a:rPr lang="en-CA" sz="3200" b="1" dirty="0" smtClean="0">
                <a:solidFill>
                  <a:srgbClr val="FFFF00"/>
                </a:solidFill>
                <a:latin typeface="Heiltsuk Doulos"/>
              </a:rPr>
              <a:t> ’</a:t>
            </a:r>
            <a:r>
              <a:rPr lang="en-CA" sz="3200" b="1" dirty="0" err="1" smtClean="0">
                <a:solidFill>
                  <a:srgbClr val="FFFF00"/>
                </a:solidFill>
                <a:latin typeface="Heiltsuk Doulos"/>
              </a:rPr>
              <a:t>Gvíu†izas</a:t>
            </a:r>
            <a:r>
              <a:rPr lang="en-CA" sz="3200" b="1" dirty="0" smtClean="0">
                <a:latin typeface="Heiltsuk Doulos"/>
              </a:rPr>
              <a:t/>
            </a:r>
            <a:br>
              <a:rPr lang="en-CA" sz="3200" b="1" dirty="0" smtClean="0">
                <a:latin typeface="Heiltsuk Doulos"/>
              </a:rPr>
            </a:br>
            <a:r>
              <a:rPr lang="en-CA" sz="3200" b="1" dirty="0" smtClean="0">
                <a:latin typeface="Heiltsuk Doulos"/>
              </a:rPr>
              <a:t> Translation: Chief - Coming out of the forest. </a:t>
            </a:r>
            <a:br>
              <a:rPr lang="en-CA" sz="3200" b="1" dirty="0" smtClean="0">
                <a:latin typeface="Heiltsuk Doulos"/>
              </a:rPr>
            </a:br>
            <a:r>
              <a:rPr lang="en-CA" sz="3200" b="1" dirty="0" smtClean="0">
                <a:latin typeface="Heiltsuk Doulos"/>
              </a:rPr>
              <a:t> Joanne Green </a:t>
            </a:r>
            <a:br>
              <a:rPr lang="en-CA" sz="3200" b="1" dirty="0" smtClean="0">
                <a:latin typeface="Heiltsuk Doulos"/>
              </a:rPr>
            </a:br>
            <a:r>
              <a:rPr lang="en-CA" sz="3200" b="1" dirty="0" err="1">
                <a:solidFill>
                  <a:srgbClr val="FFFF00"/>
                </a:solidFill>
                <a:latin typeface="Heiltsuk Doulos" pitchFamily="2" charset="0"/>
              </a:rPr>
              <a:t>LílqvlaÒi</a:t>
            </a:r>
            <a:r>
              <a:rPr lang="en-CA" sz="3200" b="1" dirty="0">
                <a:solidFill>
                  <a:srgbClr val="FFFF00"/>
                </a:solidFill>
                <a:latin typeface="Heiltsuk Doulos" pitchFamily="2" charset="0"/>
              </a:rPr>
              <a:t>  </a:t>
            </a:r>
            <a:r>
              <a:rPr lang="en-CA" sz="3200" b="1" dirty="0" err="1" smtClean="0">
                <a:solidFill>
                  <a:srgbClr val="FFFF00"/>
                </a:solidFill>
                <a:latin typeface="Heiltsuk Doulos" pitchFamily="2" charset="0"/>
              </a:rPr>
              <a:t>Nuluw</a:t>
            </a:r>
            <a:r>
              <a:rPr lang="en-US" sz="3200" b="1" dirty="0" err="1" smtClean="0">
                <a:solidFill>
                  <a:srgbClr val="FFFF00"/>
                </a:solidFill>
                <a:latin typeface="Heiltsuk Doulos" panose="00000400000000000000" pitchFamily="2" charset="0"/>
              </a:rPr>
              <a:t>itþv</a:t>
            </a:r>
            <a:r>
              <a:rPr lang="en-US" sz="3200" b="1" dirty="0" smtClean="0">
                <a:solidFill>
                  <a:srgbClr val="FFFF00"/>
                </a:solidFill>
                <a:latin typeface="Heiltsuk Doulos" panose="00000400000000000000" pitchFamily="2" charset="0"/>
              </a:rPr>
              <a:t> </a:t>
            </a:r>
            <a:r>
              <a:rPr lang="en-CA" sz="3200" b="1" dirty="0" smtClean="0">
                <a:latin typeface="Heiltsuk Doulos"/>
              </a:rPr>
              <a:t/>
            </a:r>
            <a:br>
              <a:rPr lang="en-CA" sz="3200" b="1" dirty="0" smtClean="0">
                <a:latin typeface="Heiltsuk Doulos"/>
              </a:rPr>
            </a:br>
            <a:endParaRPr lang="en-CA" sz="3200" b="1" dirty="0">
              <a:latin typeface="Heiltsuk Doulos" pitchFamily="2" charset="0"/>
            </a:endParaRPr>
          </a:p>
        </p:txBody>
      </p:sp>
      <p:pic>
        <p:nvPicPr>
          <p:cNvPr id="3" name="Picture 2" descr="JoannGreen.jpg"/>
          <p:cNvPicPr/>
          <p:nvPr/>
        </p:nvPicPr>
        <p:blipFill rotWithShape="1">
          <a:blip r:embed="rId4" cstate="print"/>
          <a:srcRect t="2253" r="-1587"/>
          <a:stretch/>
        </p:blipFill>
        <p:spPr>
          <a:xfrm>
            <a:off x="3352800" y="799531"/>
            <a:ext cx="2438400" cy="3002069"/>
          </a:xfrm>
          <a:prstGeom prst="rect">
            <a:avLst/>
          </a:prstGeom>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72582" y="8466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5350"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96200" cy="1905000"/>
          </a:xfrm>
        </p:spPr>
        <p:txBody>
          <a:bodyPr>
            <a:normAutofit fontScale="90000"/>
          </a:bodyPr>
          <a:lstStyle/>
          <a:p>
            <a:r>
              <a:rPr lang="en-CA" sz="3200" b="1" dirty="0" smtClean="0">
                <a:solidFill>
                  <a:srgbClr val="FFFF00"/>
                </a:solidFill>
                <a:latin typeface="Heiltsuk Doulos"/>
              </a:rPr>
              <a:t>’</a:t>
            </a:r>
            <a:r>
              <a:rPr lang="en-CA" sz="3200" b="1" dirty="0" err="1" smtClean="0">
                <a:solidFill>
                  <a:srgbClr val="FFFF00"/>
                </a:solidFill>
                <a:latin typeface="Heiltsuk Doulos"/>
              </a:rPr>
              <a:t>Híµás</a:t>
            </a:r>
            <a:r>
              <a:rPr lang="en-CA" sz="3200" b="1" dirty="0" smtClean="0">
                <a:solidFill>
                  <a:srgbClr val="FFFF00"/>
                </a:solidFill>
                <a:latin typeface="Heiltsuk Doulos"/>
              </a:rPr>
              <a:t> ’</a:t>
            </a:r>
            <a:r>
              <a:rPr lang="en-CA" sz="3200" b="1" dirty="0" err="1" smtClean="0">
                <a:solidFill>
                  <a:srgbClr val="FFFF00"/>
                </a:solidFill>
                <a:latin typeface="Heiltsuk Doulos"/>
              </a:rPr>
              <a:t>Qvíætákv</a:t>
            </a:r>
            <a:r>
              <a:rPr lang="en-CA" sz="3200" dirty="0" smtClean="0">
                <a:latin typeface="Heiltsuk Doulos"/>
              </a:rPr>
              <a:t/>
            </a:r>
            <a:br>
              <a:rPr lang="en-CA" sz="3200" dirty="0" smtClean="0">
                <a:latin typeface="Heiltsuk Doulos"/>
              </a:rPr>
            </a:br>
            <a:r>
              <a:rPr lang="en-CA" sz="3200" dirty="0" smtClean="0">
                <a:latin typeface="Heiltsuk Doulos"/>
              </a:rPr>
              <a:t> </a:t>
            </a:r>
            <a:r>
              <a:rPr lang="en-CA" sz="3100" b="1" dirty="0" smtClean="0">
                <a:latin typeface="Heiltsuk Doulos"/>
              </a:rPr>
              <a:t>Translation: Chief - Embraced into Water </a:t>
            </a:r>
            <a:br>
              <a:rPr lang="en-CA" sz="3100" b="1" dirty="0" smtClean="0">
                <a:latin typeface="Heiltsuk Doulos"/>
              </a:rPr>
            </a:br>
            <a:r>
              <a:rPr lang="en-CA" sz="3100" b="1" dirty="0" smtClean="0">
                <a:latin typeface="Heiltsuk Doulos"/>
              </a:rPr>
              <a:t>Chief Earl Newman </a:t>
            </a:r>
            <a:r>
              <a:rPr lang="en-CA" sz="3100" b="1" dirty="0" err="1" smtClean="0">
                <a:latin typeface="Heiltsuk Doulos"/>
              </a:rPr>
              <a:t>Sr</a:t>
            </a:r>
            <a:r>
              <a:rPr lang="en-CA" sz="3100" b="1" dirty="0" smtClean="0">
                <a:latin typeface="Heiltsuk Doulos"/>
              </a:rPr>
              <a:t/>
            </a:r>
            <a:br>
              <a:rPr lang="en-CA" sz="3100" b="1" dirty="0" smtClean="0">
                <a:latin typeface="Heiltsuk Doulos"/>
              </a:rPr>
            </a:br>
            <a:r>
              <a:rPr lang="en-CA" sz="2800" b="1" dirty="0" err="1">
                <a:solidFill>
                  <a:srgbClr val="FFFF00"/>
                </a:solidFill>
                <a:latin typeface="Heiltsuk Doulos" pitchFamily="2" charset="0"/>
              </a:rPr>
              <a:t>LílqvlaÒi</a:t>
            </a:r>
            <a:r>
              <a:rPr lang="en-CA" sz="2800" b="1" dirty="0">
                <a:solidFill>
                  <a:srgbClr val="FFFF00"/>
                </a:solidFill>
                <a:latin typeface="Heiltsuk Doulos" pitchFamily="2" charset="0"/>
              </a:rPr>
              <a:t>  - </a:t>
            </a:r>
            <a:r>
              <a:rPr lang="en-US" sz="2800" b="1" dirty="0" err="1" smtClean="0">
                <a:solidFill>
                  <a:srgbClr val="FFFF00"/>
                </a:solidFill>
                <a:latin typeface="Heiltsuk Doulos" panose="00000400000000000000" pitchFamily="2" charset="0"/>
              </a:rPr>
              <a:t>Kvai</a:t>
            </a:r>
            <a:r>
              <a:rPr lang="en-US" sz="2800" b="1" smtClean="0">
                <a:solidFill>
                  <a:srgbClr val="FFFF00"/>
                </a:solidFill>
                <a:latin typeface="Heiltsuk Doulos" panose="00000400000000000000" pitchFamily="2" charset="0"/>
              </a:rPr>
              <a:t> itþv</a:t>
            </a:r>
            <a:r>
              <a:rPr lang="en-US" sz="2800" b="1" dirty="0" smtClean="0">
                <a:solidFill>
                  <a:srgbClr val="FFFF00"/>
                </a:solidFill>
                <a:latin typeface="Heiltsuk Doulos" panose="00000400000000000000" pitchFamily="2" charset="0"/>
              </a:rPr>
              <a:t> </a:t>
            </a:r>
            <a:r>
              <a:rPr lang="en-CA" sz="2800" b="1" dirty="0">
                <a:latin typeface="Heiltsuk Doulos"/>
              </a:rPr>
              <a:t/>
            </a:r>
            <a:br>
              <a:rPr lang="en-CA" sz="2800" b="1" dirty="0">
                <a:latin typeface="Heiltsuk Doulos"/>
              </a:rPr>
            </a:br>
            <a:endParaRPr lang="en-CA" sz="31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5675" b="1691"/>
          <a:stretch/>
        </p:blipFill>
        <p:spPr>
          <a:xfrm>
            <a:off x="3199042" y="803384"/>
            <a:ext cx="2743201" cy="3268199"/>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5687" y="88482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27022" fill="hold"/>
                                        <p:tgtEl>
                                          <p:spTgt spid="4"/>
                                        </p:tgtEl>
                                      </p:cBhvr>
                                    </p:cmd>
                                  </p:childTnLst>
                                </p:cTn>
                              </p:par>
                            </p:childTnLst>
                          </p:cTn>
                        </p:par>
                      </p:childTnLst>
                    </p:cTn>
                  </p:par>
                </p:childTnLst>
              </p:cTn>
              <p:nextCondLst>
                <p:cond evt="onClick" delay="0">
                  <p:tgtEl>
                    <p:spTgt spid="4"/>
                  </p:tgtEl>
                </p:cond>
              </p:nextCondLst>
            </p:seq>
            <p:audio>
              <p:cMediaNode vol="80000">
                <p:cTn id="29" fill="hold" display="0">
                  <p:stCondLst>
                    <p:cond delay="indefinite"/>
                  </p:stCondLst>
                  <p:endCondLst>
                    <p:cond evt="onStopAudio" delay="0">
                      <p:tgtEl>
                        <p:sldTgt/>
                      </p:tgtEl>
                    </p:cond>
                  </p:endCondLst>
                </p:cTn>
                <p:tgtEl>
                  <p:spTgt spid="4"/>
                </p:tgtEl>
              </p:cMediaNode>
            </p:audio>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a:bodyPr>
          <a:lstStyle/>
          <a:p>
            <a:r>
              <a:rPr lang="en-CA" sz="2800" b="1" dirty="0" smtClean="0">
                <a:latin typeface="Heiltsuk Doulos"/>
              </a:rPr>
              <a:t> </a:t>
            </a:r>
            <a:r>
              <a:rPr lang="en-CA" sz="2800" b="1" dirty="0" smtClean="0">
                <a:solidFill>
                  <a:srgbClr val="FFFF00"/>
                </a:solidFill>
                <a:latin typeface="Heiltsuk Doulos"/>
              </a:rPr>
              <a:t>’</a:t>
            </a:r>
            <a:r>
              <a:rPr lang="en-CA" sz="2800" b="1" dirty="0" err="1" smtClean="0">
                <a:solidFill>
                  <a:srgbClr val="FFFF00"/>
                </a:solidFill>
                <a:latin typeface="Heiltsuk Doulos"/>
              </a:rPr>
              <a:t>Híµás</a:t>
            </a:r>
            <a:r>
              <a:rPr lang="en-CA" sz="2800" b="1" dirty="0" smtClean="0">
                <a:solidFill>
                  <a:srgbClr val="FFFF00"/>
                </a:solidFill>
                <a:latin typeface="Heiltsuk Doulos"/>
              </a:rPr>
              <a:t> </a:t>
            </a:r>
            <a:r>
              <a:rPr lang="en-CA" sz="2800" b="1" dirty="0" err="1" smtClean="0">
                <a:solidFill>
                  <a:srgbClr val="FFFF00"/>
                </a:solidFill>
                <a:latin typeface="Heiltsuk Doulos"/>
              </a:rPr>
              <a:t>Gálúya</a:t>
            </a:r>
            <a:r>
              <a:rPr lang="en-CA" sz="2800" b="1" dirty="0" smtClean="0">
                <a:solidFill>
                  <a:srgbClr val="FFFF00"/>
                </a:solidFill>
                <a:latin typeface="Heiltsuk Doulos"/>
              </a:rPr>
              <a:t>©™</a:t>
            </a:r>
            <a:r>
              <a:rPr lang="en-CA" sz="2800" b="1" dirty="0" err="1" smtClean="0">
                <a:solidFill>
                  <a:srgbClr val="FFFF00"/>
                </a:solidFill>
                <a:latin typeface="Heiltsuk Doulos"/>
              </a:rPr>
              <a:t>i</a:t>
            </a:r>
            <a:r>
              <a:rPr lang="en-CA" sz="2800" b="1" dirty="0" smtClean="0">
                <a:solidFill>
                  <a:srgbClr val="FFFF00"/>
                </a:solidFill>
                <a:latin typeface="Heiltsuk Doulos"/>
              </a:rPr>
              <a:t/>
            </a:r>
            <a:br>
              <a:rPr lang="en-CA" sz="2800" b="1" dirty="0" smtClean="0">
                <a:solidFill>
                  <a:srgbClr val="FFFF00"/>
                </a:solidFill>
                <a:latin typeface="Heiltsuk Doulos"/>
              </a:rPr>
            </a:br>
            <a:r>
              <a:rPr lang="en-CA" sz="2800" b="1" dirty="0" smtClean="0">
                <a:latin typeface="Heiltsuk Doulos"/>
              </a:rPr>
              <a:t> Translation: Chief -  Very first one</a:t>
            </a:r>
            <a:br>
              <a:rPr lang="en-CA" sz="2800" b="1" dirty="0" smtClean="0">
                <a:latin typeface="Heiltsuk Doulos"/>
              </a:rPr>
            </a:br>
            <a:r>
              <a:rPr lang="en-CA" sz="2800" b="1" dirty="0" err="1" smtClean="0">
                <a:latin typeface="Heiltsuk Doulos"/>
              </a:rPr>
              <a:t>Lenord</a:t>
            </a:r>
            <a:r>
              <a:rPr lang="en-CA" sz="2800" b="1" dirty="0" smtClean="0">
                <a:latin typeface="Heiltsuk Doulos"/>
              </a:rPr>
              <a:t> Humchitt </a:t>
            </a:r>
            <a:br>
              <a:rPr lang="en-CA" sz="2800" b="1" dirty="0" smtClean="0">
                <a:latin typeface="Heiltsuk Doulos"/>
              </a:rPr>
            </a:br>
            <a:r>
              <a:rPr lang="en-CA" sz="2800" b="1" dirty="0" err="1">
                <a:solidFill>
                  <a:srgbClr val="FFFF00"/>
                </a:solidFill>
                <a:latin typeface="Heiltsuk Doulos" pitchFamily="2" charset="0"/>
              </a:rPr>
              <a:t>LílqvlaÒi</a:t>
            </a:r>
            <a:r>
              <a:rPr lang="en-CA" sz="2800" b="1" dirty="0">
                <a:solidFill>
                  <a:srgbClr val="FFFF00"/>
                </a:solidFill>
                <a:latin typeface="Heiltsuk Doulos" pitchFamily="2" charset="0"/>
              </a:rPr>
              <a:t>  - </a:t>
            </a:r>
            <a:r>
              <a:rPr lang="en-US" sz="2800" b="1" dirty="0">
                <a:solidFill>
                  <a:srgbClr val="FFFF00"/>
                </a:solidFill>
                <a:latin typeface="Heiltsuk Doulos" panose="00000400000000000000" pitchFamily="2" charset="0"/>
              </a:rPr>
              <a:t>’</a:t>
            </a:r>
            <a:r>
              <a:rPr lang="en-US" sz="2800" b="1" dirty="0" err="1">
                <a:solidFill>
                  <a:srgbClr val="FFFF00"/>
                </a:solidFill>
                <a:latin typeface="Heiltsuk Doulos" panose="00000400000000000000" pitchFamily="2" charset="0"/>
              </a:rPr>
              <a:t>Wúyalitþv</a:t>
            </a:r>
            <a:endParaRPr lang="en-CA" sz="28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05" t="23334" r="2402" b="16790"/>
          <a:stretch/>
        </p:blipFill>
        <p:spPr>
          <a:xfrm>
            <a:off x="1789562" y="753600"/>
            <a:ext cx="2553837" cy="343740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49007" r="17218" b="12914"/>
          <a:stretch/>
        </p:blipFill>
        <p:spPr>
          <a:xfrm>
            <a:off x="4762502" y="762000"/>
            <a:ext cx="2514599" cy="342900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92000" y="7620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000"/>
                                        <p:tgtEl>
                                          <p:spTgt spid="2"/>
                                        </p:tgtEl>
                                      </p:cBhvr>
                                    </p:animEffect>
                                    <p:anim calcmode="lin" valueType="num">
                                      <p:cBhvr>
                                        <p:cTn id="22" dur="2000" fill="hold"/>
                                        <p:tgtEl>
                                          <p:spTgt spid="2"/>
                                        </p:tgtEl>
                                        <p:attrNameLst>
                                          <p:attrName>ppt_w</p:attrName>
                                        </p:attrNameLst>
                                      </p:cBhvr>
                                      <p:tavLst>
                                        <p:tav tm="0" fmla="#ppt_w*sin(2.5*pi*$)">
                                          <p:val>
                                            <p:fltVal val="0"/>
                                          </p:val>
                                        </p:tav>
                                        <p:tav tm="100000">
                                          <p:val>
                                            <p:fltVal val="1"/>
                                          </p:val>
                                        </p:tav>
                                      </p:tavLst>
                                    </p:anim>
                                    <p:anim calcmode="lin" valueType="num">
                                      <p:cBhvr>
                                        <p:cTn id="23"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24700" fill="hold"/>
                                        <p:tgtEl>
                                          <p:spTgt spid="5"/>
                                        </p:tgtEl>
                                      </p:cBhvr>
                                    </p:cmd>
                                  </p:childTnLst>
                                </p:cTn>
                              </p:par>
                            </p:childTnLst>
                          </p:cTn>
                        </p:par>
                      </p:childTnLst>
                    </p:cTn>
                  </p:par>
                </p:childTnLst>
              </p:cTn>
              <p:nextCondLst>
                <p:cond evt="onClick" delay="0">
                  <p:tgtEl>
                    <p:spTgt spid="5"/>
                  </p:tgtEl>
                </p:cond>
              </p:nextCondLst>
            </p:seq>
            <p:audio>
              <p:cMediaNode vol="80000">
                <p:cTn id="29"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1401</TotalTime>
  <Words>157</Words>
  <Application>Microsoft Office PowerPoint</Application>
  <PresentationFormat>On-screen Show (4:3)</PresentationFormat>
  <Paragraphs>56</Paragraphs>
  <Slides>34</Slides>
  <Notes>1</Notes>
  <HiddenSlides>0</HiddenSlides>
  <MMClips>32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Heiltsuk Doulos</vt:lpstr>
      <vt:lpstr>Times New Roman</vt:lpstr>
      <vt:lpstr>Office Theme</vt:lpstr>
      <vt:lpstr>Háiæzaqv traditional territory is  35553 square kilometers of land and sea extending  from the southern tip of Calvert Island, up to Dean Channel and Burke Channels as far as Kimsquit and the head of Dean Channel to the northeast, and up to Mathieson Finlayson Channels to the north. It includes, Roscoe, Cousins and Spiller Inlets, Ellerslie Lake and the outercoast regions of Milbanke Sound, the Goose Island Groups and Calvert Island.</vt:lpstr>
      <vt:lpstr> Sðáukvnts lílqvlaÒi  We are five tribes. ’Wúyalitþv  The Outside People ’Qvúqva¥áitþv   The Calm Water People ’Wuíƒítþv  The Inside People ’Yísdáitþv  People of ’Yísdá ÿXáiþáis  Down River or North</vt:lpstr>
      <vt:lpstr>PowerPoint Presentation</vt:lpstr>
      <vt:lpstr>PowerPoint Presentation</vt:lpstr>
      <vt:lpstr>’Híµás Waúyala  Translation: Chief - Water flowing out of a house.  Reg Moody Humchitt  LílqvlaÒi  - ’Wúyalitþv  </vt:lpstr>
      <vt:lpstr>’Híµás Wígviæba Wákas Translation: Chief - Eagle Nose, Great River Harvey Humchitt Sr. –  LílqvlaÒi  - ’Wúyalitþv </vt:lpstr>
      <vt:lpstr> ’Híµás ’Gvíu†izas  Translation: Chief - Coming out of the forest.   Joanne Green  LílqvlaÒi  Nuluwitþv  </vt:lpstr>
      <vt:lpstr>’Híµás ’Qvíætákv  Translation: Chief - Embraced into Water  Chief Earl Newman Sr LílqvlaÒi  - Kvai itþv  </vt:lpstr>
      <vt:lpstr> ’Híµás Gálúya©™i  Translation: Chief -  Very first one Lenord Humchitt  LílqvlaÒi  - ’Wúyalitþv</vt:lpstr>
      <vt:lpstr>’Híµás ’Yíµáçiþsda  Translation: Chief - Wanting to be Chief Maryanne Lawson LílqvlaÒi  - ’Wúyalitþv</vt:lpstr>
      <vt:lpstr> ’Híµás Lagáud du H²zit  Translation: Chief - Giving food Kenny Campbell  LílqvlaÒi  - ’Wúyalitþv</vt:lpstr>
      <vt:lpstr>Chief: ’Híµás Núlis  Translation:  Chief Ed Newman</vt:lpstr>
      <vt:lpstr>’Híµás ’Qá’ait - Tlingit origin Translation: Chief - Having much wealth Arnold Humchitt LílqvlaÒi  - ’Qvúgva¥aitþv </vt:lpstr>
      <vt:lpstr> ’Híµás ’Máxvµvisa©™i  Translation: Chief - Always giving blankets  Conrad Humchitt LílqvlaÒi  - ’Qvúgva¥aitþv</vt:lpstr>
      <vt:lpstr> ’Híµás Wákas  Translation: Chief - Great River  Irene Brown LílqvlaÒi  - ’Qvúgva¥aitþv</vt:lpstr>
      <vt:lpstr>’Híµás Òípxsalagªís  Translation: Chief - Spreading wings throughout the world David Bell - LílqvlaÒi  - ’Qvúgva¥aitþv</vt:lpstr>
      <vt:lpstr>’Híµás Qáqvaís  Translation: Chief - Someone on the beach   Crystal Woods LílqvlaÒi  - ’Qvúgva¥aitþv</vt:lpstr>
      <vt:lpstr> ’Híµás ’Qvúmáñukvªa  Translation: Chief - Getting rich  Wilfred Humchitt  LílqvlaÒi - ’WúiÒitiþv</vt:lpstr>
      <vt:lpstr>Chief: ’Híµás ’H²zit  Translation: Chief - Giving food Garth Humchitt LílqvlaÒi - ’WúiÒitiþv</vt:lpstr>
      <vt:lpstr>’Híµás ’T…tmxv  Origin: Bella Coola Chief – translation of name unknown  Mark White LílqvlaÒi - ’Yísdáitþv</vt:lpstr>
      <vt:lpstr>’Híµás ’Náçi  Translation: Wisdom place  Chief Gary Housty Sr LílqvlaÒi - ’Yísdáitþv</vt:lpstr>
      <vt:lpstr>’Híµás Yí²ázalas  Translation: Chief throughout.  Edward White LílqvlaÒi  - ’Yísdáitþv</vt:lpstr>
      <vt:lpstr>’Híµás ’Qvúmúkvia Translation: Chief - Sea Monster over there Chester Lawson LílqvlaÒi - ’Yísdáitþv</vt:lpstr>
      <vt:lpstr> ’Híµás Laqvmís  Translation : Chief - Traveling to potlatches and staying places. Johnny Moody Jr. LílqvlaÒi - ÿXáiþais</vt:lpstr>
      <vt:lpstr> ’Híµás Gál©™aþais  Translation : Chief - First to descend from the heavens. Dennis Humchitt LílqvªaÒi - ÿXáiþais </vt:lpstr>
      <vt:lpstr>’Híµás Gøtmaiæ Translation: Chief - Long life. Tina Elluk. LílqvªaÒi  - ÿXáiþais </vt:lpstr>
      <vt:lpstr>’Híµás WíðvaÞat Translation: Chief – and his name refers to eagle attire Peter Mason LílqvªaÒi  - ÿXáiþais </vt:lpstr>
      <vt:lpstr> ’Híµás’Qv¡gílakv  Translation: Chief -someone who stands out  Paul Thompson  LílqvªaÒi - ’Wuíðinuþv     </vt:lpstr>
      <vt:lpstr> ’Híµás Múdaná Translation Chief, name translation unknown Ralph Chamberlain LílqvªaÒi - ’Wuíðinuþv   </vt:lpstr>
      <vt:lpstr> ’Híµás ƒáæúsªa  Translation: Chief - surveying out of a bay Charlie Lawson LílqvªaÒi - ’Wuíðinuþv   </vt:lpstr>
      <vt:lpstr>PowerPoint Presentation</vt:lpstr>
      <vt:lpstr> ’Híµás Lagaíx:  Translation: - Chief, name translation unknown Stephen Hunt Sr. LílqvªaÒi - ’Wuíðinuþv    </vt:lpstr>
      <vt:lpstr>   ’Híµás ’Wúmakn  Translation: Chief - Endured personal father Mel Innes  LílqvªaÒi - ÿXåísªá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Sðáukvnts lílqvlaÒi – We are five tribes.</dc:title>
  <dc:creator>lbolton</dc:creator>
  <cp:lastModifiedBy>fbrown</cp:lastModifiedBy>
  <cp:revision>142</cp:revision>
  <dcterms:created xsi:type="dcterms:W3CDTF">2006-08-16T00:00:00Z</dcterms:created>
  <dcterms:modified xsi:type="dcterms:W3CDTF">2016-10-28T21:12:20Z</dcterms:modified>
</cp:coreProperties>
</file>